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5" r:id="rId17"/>
    <p:sldId id="276"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75FDD-9919-40FC-A2E5-63D63D983A3D}" type="datetimeFigureOut">
              <a:rPr lang="en-US" smtClean="0"/>
              <a:t>3/26/2014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298D6-4917-4E8B-B226-D4C77C6DC66E}" type="slidenum">
              <a:rPr lang="en-US" smtClean="0"/>
              <a:t>‹#›</a:t>
            </a:fld>
            <a:endParaRPr lang="en-US"/>
          </a:p>
        </p:txBody>
      </p:sp>
    </p:spTree>
    <p:extLst>
      <p:ext uri="{BB962C8B-B14F-4D97-AF65-F5344CB8AC3E}">
        <p14:creationId xmlns:p14="http://schemas.microsoft.com/office/powerpoint/2010/main" val="287384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2098" name="Rectangle 2"/>
          <p:cNvSpPr>
            <a:spLocks noChangeArrowheads="1" noTextEdit="1"/>
          </p:cNvSpPr>
          <p:nvPr>
            <p:ph type="sldImg"/>
          </p:nvPr>
        </p:nvSpPr>
        <p:spPr>
          <a:xfrm>
            <a:off x="1150938" y="692150"/>
            <a:ext cx="4556125" cy="3416300"/>
          </a:xfrm>
          <a:ln/>
        </p:spPr>
      </p:sp>
      <p:sp>
        <p:nvSpPr>
          <p:cNvPr id="2692099"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42" name="Rectangle 2"/>
          <p:cNvSpPr>
            <a:spLocks noChangeArrowheads="1" noTextEdit="1"/>
          </p:cNvSpPr>
          <p:nvPr>
            <p:ph type="sldImg"/>
          </p:nvPr>
        </p:nvSpPr>
        <p:spPr>
          <a:xfrm>
            <a:off x="1150938" y="692150"/>
            <a:ext cx="4556125" cy="3416300"/>
          </a:xfrm>
          <a:ln/>
        </p:spPr>
      </p:sp>
      <p:sp>
        <p:nvSpPr>
          <p:cNvPr id="2723843"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8178" name="Rectangle 2"/>
          <p:cNvSpPr>
            <a:spLocks noChangeArrowheads="1" noTextEdit="1"/>
          </p:cNvSpPr>
          <p:nvPr>
            <p:ph type="sldImg"/>
          </p:nvPr>
        </p:nvSpPr>
        <p:spPr>
          <a:xfrm>
            <a:off x="1150938" y="692150"/>
            <a:ext cx="4556125" cy="3416300"/>
          </a:xfrm>
          <a:ln/>
        </p:spPr>
      </p:sp>
      <p:sp>
        <p:nvSpPr>
          <p:cNvPr id="273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5890" name="Rectangle 2"/>
          <p:cNvSpPr>
            <a:spLocks noChangeArrowheads="1" noTextEdit="1"/>
          </p:cNvSpPr>
          <p:nvPr>
            <p:ph type="sldImg"/>
          </p:nvPr>
        </p:nvSpPr>
        <p:spPr>
          <a:xfrm>
            <a:off x="1150938" y="692150"/>
            <a:ext cx="4556125" cy="3416300"/>
          </a:xfrm>
          <a:ln/>
        </p:spPr>
      </p:sp>
      <p:sp>
        <p:nvSpPr>
          <p:cNvPr id="2725891"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7938" name="Rectangle 2"/>
          <p:cNvSpPr>
            <a:spLocks noChangeArrowheads="1" noTextEdit="1"/>
          </p:cNvSpPr>
          <p:nvPr>
            <p:ph type="sldImg"/>
          </p:nvPr>
        </p:nvSpPr>
        <p:spPr>
          <a:xfrm>
            <a:off x="1150938" y="692150"/>
            <a:ext cx="4556125" cy="3416300"/>
          </a:xfrm>
          <a:ln/>
        </p:spPr>
      </p:sp>
      <p:sp>
        <p:nvSpPr>
          <p:cNvPr id="2727939"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9986" name="Rectangle 2"/>
          <p:cNvSpPr>
            <a:spLocks noChangeArrowheads="1" noTextEdit="1"/>
          </p:cNvSpPr>
          <p:nvPr>
            <p:ph type="sldImg"/>
          </p:nvPr>
        </p:nvSpPr>
        <p:spPr>
          <a:xfrm>
            <a:off x="1150938" y="692150"/>
            <a:ext cx="4556125" cy="3416300"/>
          </a:xfrm>
          <a:ln/>
        </p:spPr>
      </p:sp>
      <p:sp>
        <p:nvSpPr>
          <p:cNvPr id="2729987"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9266" name="Rectangle 2"/>
          <p:cNvSpPr>
            <a:spLocks noChangeArrowheads="1" noTextEdit="1"/>
          </p:cNvSpPr>
          <p:nvPr>
            <p:ph type="sldImg"/>
          </p:nvPr>
        </p:nvSpPr>
        <p:spPr>
          <a:xfrm>
            <a:off x="1150938" y="692150"/>
            <a:ext cx="4556125" cy="3416300"/>
          </a:xfrm>
          <a:ln/>
        </p:spPr>
      </p:sp>
      <p:sp>
        <p:nvSpPr>
          <p:cNvPr id="2699267"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1314" name="Rectangle 2"/>
          <p:cNvSpPr>
            <a:spLocks noChangeArrowheads="1" noTextEdit="1"/>
          </p:cNvSpPr>
          <p:nvPr>
            <p:ph type="sldImg"/>
          </p:nvPr>
        </p:nvSpPr>
        <p:spPr>
          <a:xfrm>
            <a:off x="1150938" y="692150"/>
            <a:ext cx="4556125" cy="3416300"/>
          </a:xfrm>
          <a:ln/>
        </p:spPr>
      </p:sp>
      <p:sp>
        <p:nvSpPr>
          <p:cNvPr id="2701315"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62" name="Rectangle 2"/>
          <p:cNvSpPr>
            <a:spLocks noChangeArrowheads="1" noTextEdit="1"/>
          </p:cNvSpPr>
          <p:nvPr>
            <p:ph type="sldImg"/>
          </p:nvPr>
        </p:nvSpPr>
        <p:spPr>
          <a:xfrm>
            <a:off x="1150938" y="692150"/>
            <a:ext cx="4556125" cy="3416300"/>
          </a:xfrm>
          <a:ln/>
        </p:spPr>
      </p:sp>
      <p:sp>
        <p:nvSpPr>
          <p:cNvPr id="2703363"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082" name="Rectangle 2"/>
          <p:cNvSpPr>
            <a:spLocks noChangeArrowheads="1" noTextEdit="1"/>
          </p:cNvSpPr>
          <p:nvPr>
            <p:ph type="sldImg"/>
          </p:nvPr>
        </p:nvSpPr>
        <p:spPr>
          <a:xfrm>
            <a:off x="1150938" y="692150"/>
            <a:ext cx="4556125" cy="3416300"/>
          </a:xfrm>
          <a:ln/>
        </p:spPr>
      </p:sp>
      <p:sp>
        <p:nvSpPr>
          <p:cNvPr id="273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5410" name="Rectangle 2"/>
          <p:cNvSpPr>
            <a:spLocks noChangeArrowheads="1" noTextEdit="1"/>
          </p:cNvSpPr>
          <p:nvPr>
            <p:ph type="sldImg"/>
          </p:nvPr>
        </p:nvSpPr>
        <p:spPr>
          <a:xfrm>
            <a:off x="1150938" y="692150"/>
            <a:ext cx="4556125" cy="3416300"/>
          </a:xfrm>
          <a:ln/>
        </p:spPr>
      </p:sp>
      <p:sp>
        <p:nvSpPr>
          <p:cNvPr id="2705411"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1554" name="Rectangle 2"/>
          <p:cNvSpPr>
            <a:spLocks noChangeArrowheads="1" noTextEdit="1"/>
          </p:cNvSpPr>
          <p:nvPr>
            <p:ph type="sldImg"/>
          </p:nvPr>
        </p:nvSpPr>
        <p:spPr>
          <a:xfrm>
            <a:off x="1150938" y="692150"/>
            <a:ext cx="4556125" cy="3416300"/>
          </a:xfrm>
          <a:ln/>
        </p:spPr>
      </p:sp>
      <p:sp>
        <p:nvSpPr>
          <p:cNvPr id="271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5650" name="Rectangle 2"/>
          <p:cNvSpPr>
            <a:spLocks noChangeArrowheads="1" noTextEdit="1"/>
          </p:cNvSpPr>
          <p:nvPr>
            <p:ph type="sldImg"/>
          </p:nvPr>
        </p:nvSpPr>
        <p:spPr>
          <a:xfrm>
            <a:off x="1150938" y="692150"/>
            <a:ext cx="4556125" cy="3416300"/>
          </a:xfrm>
          <a:ln/>
        </p:spPr>
      </p:sp>
      <p:sp>
        <p:nvSpPr>
          <p:cNvPr id="2715651"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7698" name="Rectangle 2"/>
          <p:cNvSpPr>
            <a:spLocks noChangeArrowheads="1" noTextEdit="1"/>
          </p:cNvSpPr>
          <p:nvPr>
            <p:ph type="sldImg"/>
          </p:nvPr>
        </p:nvSpPr>
        <p:spPr>
          <a:xfrm>
            <a:off x="1150938" y="692150"/>
            <a:ext cx="4556125" cy="3416300"/>
          </a:xfrm>
          <a:ln/>
        </p:spPr>
      </p:sp>
      <p:sp>
        <p:nvSpPr>
          <p:cNvPr id="2717699" name="Rectangle 3"/>
          <p:cNvSpPr>
            <a:spLocks noGrp="1" noChangeArrowheads="1"/>
          </p:cNvSpPr>
          <p:nvPr>
            <p:ph type="body" idx="1"/>
          </p:nvPr>
        </p:nvSpPr>
        <p:spPr/>
        <p:txBody>
          <a:bodyPr/>
          <a:lstStyle/>
          <a:p>
            <a:endParaRPr lang="en-US">
              <a:solidFill>
                <a:srgbClr val="CC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916CEAF-4C39-4435-B260-0C0CBDAF9AE5}" type="datetimeFigureOut">
              <a:rPr lang="en-US" smtClean="0"/>
              <a:t>3/26/2014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64A0655-B1F2-4A48-B160-ABAE333A1E9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6CEAF-4C39-4435-B260-0C0CBDAF9AE5}"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6CEAF-4C39-4435-B260-0C0CBDAF9AE5}"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6CEAF-4C39-4435-B260-0C0CBDAF9AE5}"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16CEAF-4C39-4435-B260-0C0CBDAF9AE5}"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64A0655-B1F2-4A48-B160-ABAE333A1E9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16CEAF-4C39-4435-B260-0C0CBDAF9AE5}"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16CEAF-4C39-4435-B260-0C0CBDAF9AE5}"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16CEAF-4C39-4435-B260-0C0CBDAF9AE5}" type="datetimeFigureOut">
              <a:rPr lang="en-US" smtClean="0"/>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6CEAF-4C39-4435-B260-0C0CBDAF9AE5}"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16CEAF-4C39-4435-B260-0C0CBDAF9AE5}"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16CEAF-4C39-4435-B260-0C0CBDAF9AE5}"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4A0655-B1F2-4A48-B160-ABAE333A1E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916CEAF-4C39-4435-B260-0C0CBDAF9AE5}" type="datetimeFigureOut">
              <a:rPr lang="en-US" smtClean="0"/>
              <a:t>3/26/2014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4A0655-B1F2-4A48-B160-ABAE333A1E9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39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339843" name="Rectangle 3"/>
          <p:cNvSpPr>
            <a:spLocks noChangeArrowheads="1"/>
          </p:cNvSpPr>
          <p:nvPr/>
        </p:nvSpPr>
        <p:spPr bwMode="auto">
          <a:xfrm>
            <a:off x="762000" y="1219200"/>
            <a:ext cx="77057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Objectives</a:t>
            </a:r>
            <a:endParaRPr lang="en-US" sz="2800" b="0">
              <a:solidFill>
                <a:srgbClr val="FFCC00"/>
              </a:solidFill>
            </a:endParaRPr>
          </a:p>
        </p:txBody>
      </p:sp>
      <p:sp>
        <p:nvSpPr>
          <p:cNvPr id="2339844" name="Rectangle 4"/>
          <p:cNvSpPr>
            <a:spLocks noChangeArrowheads="1"/>
          </p:cNvSpPr>
          <p:nvPr/>
        </p:nvSpPr>
        <p:spPr bwMode="auto">
          <a:xfrm>
            <a:off x="762000" y="1900238"/>
            <a:ext cx="7620000"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a:solidFill>
                  <a:srgbClr val="FFCC00"/>
                </a:solidFill>
              </a:rPr>
              <a:t>Contrast</a:t>
            </a:r>
            <a:r>
              <a:rPr lang="en-US" b="0">
                <a:solidFill>
                  <a:schemeClr val="bg1"/>
                </a:solidFill>
              </a:rPr>
              <a:t> ionic and molecular substances in terms of their physical characteristics and the types of forces that govern their behavior.</a:t>
            </a:r>
          </a:p>
          <a:p>
            <a:pPr marL="228600" indent="-228600">
              <a:buClr>
                <a:srgbClr val="FFCC00"/>
              </a:buClr>
              <a:buFontTx/>
              <a:buChar char="•"/>
            </a:pPr>
            <a:endParaRPr lang="en-US" b="0">
              <a:solidFill>
                <a:srgbClr val="FFCC00"/>
              </a:solidFill>
            </a:endParaRPr>
          </a:p>
          <a:p>
            <a:pPr marL="228600" indent="-228600">
              <a:buClr>
                <a:srgbClr val="FFCC00"/>
              </a:buClr>
              <a:buFontTx/>
              <a:buChar char="•"/>
            </a:pPr>
            <a:r>
              <a:rPr lang="en-US">
                <a:solidFill>
                  <a:srgbClr val="FFCC00"/>
                </a:solidFill>
              </a:rPr>
              <a:t>Describe</a:t>
            </a:r>
            <a:r>
              <a:rPr lang="en-US" b="0">
                <a:solidFill>
                  <a:schemeClr val="bg1"/>
                </a:solidFill>
              </a:rPr>
              <a:t> dipole-dipole forces.</a:t>
            </a:r>
          </a:p>
          <a:p>
            <a:pPr marL="228600" indent="-228600">
              <a:buClr>
                <a:srgbClr val="FFCC00"/>
              </a:buClr>
              <a:buFontTx/>
              <a:buChar char="•"/>
            </a:pPr>
            <a:endParaRPr lang="en-US" b="0">
              <a:solidFill>
                <a:srgbClr val="FFCC00"/>
              </a:solidFill>
            </a:endParaRPr>
          </a:p>
          <a:p>
            <a:pPr marL="228600" indent="-228600">
              <a:buClr>
                <a:srgbClr val="FFCC00"/>
              </a:buClr>
              <a:buFontTx/>
              <a:buChar char="•"/>
            </a:pPr>
            <a:r>
              <a:rPr lang="en-US">
                <a:solidFill>
                  <a:srgbClr val="FFCC00"/>
                </a:solidFill>
              </a:rPr>
              <a:t>Explain</a:t>
            </a:r>
            <a:r>
              <a:rPr lang="en-US" b="0">
                <a:solidFill>
                  <a:schemeClr val="bg1"/>
                </a:solidFill>
              </a:rPr>
              <a:t> how a hydrogen bond is different from other dipole-dipole forces and how it is responsible for many of water’s properties.</a:t>
            </a:r>
          </a:p>
        </p:txBody>
      </p:sp>
      <p:sp>
        <p:nvSpPr>
          <p:cNvPr id="2339847"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339848"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22679379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398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3984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3984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339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984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0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00292" name="Rectangle 4"/>
          <p:cNvSpPr>
            <a:spLocks noChangeArrowheads="1"/>
          </p:cNvSpPr>
          <p:nvPr/>
        </p:nvSpPr>
        <p:spPr bwMode="auto">
          <a:xfrm>
            <a:off x="762000" y="1900238"/>
            <a:ext cx="7705725" cy="22796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As the electronegativity difference of the hydrogen halides increases, the boiling point increases.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The boiling points increase somewhat from HCl to HBr to HI but increase a lot more for HF due to the hydrogen bonding between HF molecules.</a:t>
            </a:r>
          </a:p>
        </p:txBody>
      </p:sp>
      <p:sp>
        <p:nvSpPr>
          <p:cNvPr id="2700294" name="Rectangle 6"/>
          <p:cNvSpPr>
            <a:spLocks noChangeArrowheads="1"/>
          </p:cNvSpPr>
          <p:nvPr/>
        </p:nvSpPr>
        <p:spPr bwMode="auto">
          <a:xfrm>
            <a:off x="762000" y="1214438"/>
            <a:ext cx="77057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Hydrogen Bonds, </a:t>
            </a:r>
            <a:r>
              <a:rPr lang="en-US" sz="2800" b="0" i="1">
                <a:solidFill>
                  <a:srgbClr val="FFCC00"/>
                </a:solidFill>
              </a:rPr>
              <a:t>continued</a:t>
            </a:r>
          </a:p>
        </p:txBody>
      </p:sp>
      <p:sp>
        <p:nvSpPr>
          <p:cNvPr id="2700295"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00296"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pic>
        <p:nvPicPr>
          <p:cNvPr id="2700297" name="Picture 9" descr="11_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7288" y="4343400"/>
            <a:ext cx="6886575" cy="1558925"/>
          </a:xfrm>
          <a:prstGeom prst="rect">
            <a:avLst/>
          </a:prstGeom>
          <a:noFill/>
          <a:ln w="28575">
            <a:solidFill>
              <a:srgbClr val="FFCC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29313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02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0029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0029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00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029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2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02340" name="Rectangle 4"/>
          <p:cNvSpPr>
            <a:spLocks noChangeArrowheads="1"/>
          </p:cNvSpPr>
          <p:nvPr/>
        </p:nvSpPr>
        <p:spPr bwMode="auto">
          <a:xfrm>
            <a:off x="762000" y="1900238"/>
            <a:ext cx="7705725" cy="15494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Strong hydrogen bonds can form with a hydrogen atom that is covalently bonded to very electronegative atoms in the upper-right part of the periodic table: nitrogen, oxygen, and fluorine.</a:t>
            </a:r>
          </a:p>
        </p:txBody>
      </p:sp>
      <p:sp>
        <p:nvSpPr>
          <p:cNvPr id="2702342" name="Rectangle 6"/>
          <p:cNvSpPr>
            <a:spLocks noChangeArrowheads="1"/>
          </p:cNvSpPr>
          <p:nvPr/>
        </p:nvSpPr>
        <p:spPr bwMode="auto">
          <a:xfrm>
            <a:off x="762000" y="985838"/>
            <a:ext cx="7705725"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Hydrogen Bonds, </a:t>
            </a:r>
            <a:r>
              <a:rPr lang="en-US" sz="2800" b="0" i="1">
                <a:solidFill>
                  <a:srgbClr val="FFCC00"/>
                </a:solidFill>
              </a:rPr>
              <a:t>continued</a:t>
            </a:r>
          </a:p>
          <a:p>
            <a:r>
              <a:rPr lang="en-US">
                <a:solidFill>
                  <a:srgbClr val="FFCC00"/>
                </a:solidFill>
              </a:rPr>
              <a:t>Hydrogen Bonds Form with Electronegative Atoms</a:t>
            </a:r>
          </a:p>
        </p:txBody>
      </p:sp>
      <p:sp>
        <p:nvSpPr>
          <p:cNvPr id="2702343"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02344" name="Rectangle 8"/>
          <p:cNvSpPr>
            <a:spLocks noChangeArrowheads="1"/>
          </p:cNvSpPr>
          <p:nvPr/>
        </p:nvSpPr>
        <p:spPr bwMode="auto">
          <a:xfrm>
            <a:off x="762000" y="3733800"/>
            <a:ext cx="77057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solidFill>
                  <a:srgbClr val="FFCC00"/>
                </a:solidFill>
              </a:rPr>
              <a:t>Hydrogen Bonds Are Strong Dipole-Dipole Forces</a:t>
            </a:r>
          </a:p>
        </p:txBody>
      </p:sp>
      <p:sp>
        <p:nvSpPr>
          <p:cNvPr id="2702345" name="Rectangle 9"/>
          <p:cNvSpPr>
            <a:spLocks noChangeArrowheads="1"/>
          </p:cNvSpPr>
          <p:nvPr/>
        </p:nvSpPr>
        <p:spPr bwMode="auto">
          <a:xfrm>
            <a:off x="762000" y="4187825"/>
            <a:ext cx="7705725" cy="11842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The combination of the large electronegativity difference (high polarity) and hydrogen’s small size accounts for the strength of the hydrogen bond.</a:t>
            </a:r>
          </a:p>
        </p:txBody>
      </p:sp>
      <p:sp>
        <p:nvSpPr>
          <p:cNvPr id="2702346" name="Rectangle 10"/>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413604670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02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0234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02345">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02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33062" name="Rectangle 6"/>
          <p:cNvSpPr>
            <a:spLocks noGrp="1" noChangeArrowheads="1"/>
          </p:cNvSpPr>
          <p:nvPr>
            <p:ph type="title"/>
          </p:nvPr>
        </p:nvSpPr>
        <p:spPr>
          <a:xfrm>
            <a:off x="757238" y="1066800"/>
            <a:ext cx="8077200" cy="503238"/>
          </a:xfrm>
          <a:noFill/>
          <a:ln/>
          <a:extLst>
            <a:ext uri="{91240B29-F687-4F45-9708-019B960494DF}">
              <a14:hiddenLine xmlns:a14="http://schemas.microsoft.com/office/drawing/2010/main" w="12700">
                <a:solidFill>
                  <a:schemeClr val="tx1"/>
                </a:solidFill>
                <a:miter lim="800000"/>
                <a:headEnd/>
                <a:tailEnd/>
              </a14:hiddenLine>
            </a:ext>
          </a:extLst>
        </p:spPr>
        <p:txBody>
          <a:bodyPr>
            <a:normAutofit fontScale="90000"/>
          </a:bodyPr>
          <a:lstStyle/>
          <a:p>
            <a:r>
              <a:rPr lang="en-US" sz="2800"/>
              <a:t>Hydrogen Bonding</a:t>
            </a:r>
          </a:p>
        </p:txBody>
      </p:sp>
      <p:pic>
        <p:nvPicPr>
          <p:cNvPr id="27330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33064" name="Text Box 8"/>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33065" name="Rectangle 9"/>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pic>
        <p:nvPicPr>
          <p:cNvPr id="2733066" name="Picture 10" descr="751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717675"/>
            <a:ext cx="5105400"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33887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7330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4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04387" name="Rectangle 3"/>
          <p:cNvSpPr>
            <a:spLocks noChangeArrowheads="1"/>
          </p:cNvSpPr>
          <p:nvPr/>
        </p:nvSpPr>
        <p:spPr bwMode="auto">
          <a:xfrm>
            <a:off x="762000" y="2174875"/>
            <a:ext cx="7705725" cy="3630613"/>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Each water molecule forms multiple hydrogen bonds, so the intermolecular forces in water are strong.</a:t>
            </a:r>
          </a:p>
          <a:p>
            <a:pPr marL="228600" indent="-228600">
              <a:lnSpc>
                <a:spcPct val="90000"/>
              </a:lnSpc>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The angle between the two H atoms is 104.5°.</a:t>
            </a:r>
          </a:p>
          <a:p>
            <a:pPr marL="228600" indent="-228600">
              <a:lnSpc>
                <a:spcPct val="90000"/>
              </a:lnSpc>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When water forms ice, the ice crystals have large amounts of open space. Thus, ice has a low density.</a:t>
            </a:r>
          </a:p>
          <a:p>
            <a:pPr marL="228600" indent="-228600">
              <a:lnSpc>
                <a:spcPct val="90000"/>
              </a:lnSpc>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Water is unusual in that its liquid form is denser than its solid form.</a:t>
            </a:r>
          </a:p>
        </p:txBody>
      </p:sp>
      <p:sp>
        <p:nvSpPr>
          <p:cNvPr id="2704388" name="Rectangle 4"/>
          <p:cNvSpPr>
            <a:spLocks noChangeArrowheads="1"/>
          </p:cNvSpPr>
          <p:nvPr/>
        </p:nvSpPr>
        <p:spPr bwMode="auto">
          <a:xfrm>
            <a:off x="762000" y="985838"/>
            <a:ext cx="7705725"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Hydrogen Bonds, </a:t>
            </a:r>
            <a:r>
              <a:rPr lang="en-US" sz="2800" b="0" i="1">
                <a:solidFill>
                  <a:srgbClr val="FFCC00"/>
                </a:solidFill>
              </a:rPr>
              <a:t>continued</a:t>
            </a:r>
          </a:p>
          <a:p>
            <a:r>
              <a:rPr lang="en-US">
                <a:solidFill>
                  <a:srgbClr val="FFCC00"/>
                </a:solidFill>
              </a:rPr>
              <a:t>Hydrogen Bonding Explains Water’s Unique Properties</a:t>
            </a:r>
          </a:p>
        </p:txBody>
      </p:sp>
      <p:sp>
        <p:nvSpPr>
          <p:cNvPr id="2704389"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04392"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03336106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0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04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0438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0438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04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4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10533" name="Picture 5" descr="11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33513"/>
            <a:ext cx="7559675" cy="4695825"/>
          </a:xfrm>
          <a:prstGeom prst="rect">
            <a:avLst/>
          </a:prstGeom>
          <a:noFill/>
          <a:extLst>
            <a:ext uri="{909E8E84-426E-40DD-AFC4-6F175D3DCCD1}">
              <a14:hiddenFill xmlns:a14="http://schemas.microsoft.com/office/drawing/2010/main">
                <a:solidFill>
                  <a:srgbClr val="FFFFFF"/>
                </a:solidFill>
              </a14:hiddenFill>
            </a:ext>
          </a:extLst>
        </p:spPr>
      </p:pic>
      <p:sp>
        <p:nvSpPr>
          <p:cNvPr id="2710530" name="Rectangle 2"/>
          <p:cNvSpPr>
            <a:spLocks noGrp="1" noChangeArrowheads="1"/>
          </p:cNvSpPr>
          <p:nvPr>
            <p:ph type="body" idx="4294967295"/>
          </p:nvPr>
        </p:nvSpPr>
        <p:spPr>
          <a:xfrm>
            <a:off x="1371600" y="990600"/>
            <a:ext cx="7772400" cy="762000"/>
          </a:xfrm>
          <a:noFill/>
          <a:ln/>
          <a:extLst>
            <a:ext uri="{909E8E84-426E-40DD-AFC4-6F175D3DCCD1}">
              <a14:hiddenFill xmlns:a14="http://schemas.microsoft.com/office/drawing/2010/main">
                <a:solidFill>
                  <a:schemeClr val="hlink"/>
                </a:solidFill>
              </a14:hiddenFill>
            </a:ext>
          </a:extLst>
        </p:spPr>
        <p:txBody>
          <a:bodyPr/>
          <a:lstStyle/>
          <a:p>
            <a:r>
              <a:rPr lang="en-US" sz="2800" b="1">
                <a:solidFill>
                  <a:schemeClr val="tx2"/>
                </a:solidFill>
              </a:rPr>
              <a:t>Ice and Water</a:t>
            </a:r>
          </a:p>
        </p:txBody>
      </p:sp>
      <p:sp>
        <p:nvSpPr>
          <p:cNvPr id="2710531" name="Text Box 3"/>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10532" name="Rectangle 4"/>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387665867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14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14627" name="Rectangle 3"/>
          <p:cNvSpPr>
            <a:spLocks noChangeArrowheads="1"/>
          </p:cNvSpPr>
          <p:nvPr/>
        </p:nvSpPr>
        <p:spPr bwMode="auto">
          <a:xfrm>
            <a:off x="762000" y="1900238"/>
            <a:ext cx="7705725" cy="40322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lnSpc>
                <a:spcPct val="90000"/>
              </a:lnSpc>
              <a:buClr>
                <a:srgbClr val="FFCC00"/>
              </a:buClr>
              <a:buFontTx/>
              <a:buChar char="•"/>
            </a:pPr>
            <a:r>
              <a:rPr lang="en-US" b="0">
                <a:solidFill>
                  <a:schemeClr val="bg1"/>
                </a:solidFill>
              </a:rPr>
              <a:t>A substance with weak attractive forces will be a gas because there is not enough attractive force to hold molecules together as a liquid or a solid.</a:t>
            </a:r>
          </a:p>
          <a:p>
            <a:pPr marL="228600" indent="-228600">
              <a:lnSpc>
                <a:spcPct val="90000"/>
              </a:lnSpc>
              <a:buClr>
                <a:srgbClr val="FFCC00"/>
              </a:buClr>
              <a:buFontTx/>
              <a:buChar char="•"/>
            </a:pPr>
            <a:endParaRPr lang="en-US" b="0">
              <a:solidFill>
                <a:schemeClr val="bg1"/>
              </a:solidFill>
            </a:endParaRPr>
          </a:p>
          <a:p>
            <a:pPr marL="228600" indent="-228600">
              <a:lnSpc>
                <a:spcPct val="90000"/>
              </a:lnSpc>
              <a:buClr>
                <a:srgbClr val="FFCC00"/>
              </a:buClr>
              <a:buFontTx/>
              <a:buChar char="•"/>
            </a:pPr>
            <a:r>
              <a:rPr lang="en-US" b="0">
                <a:solidFill>
                  <a:schemeClr val="bg1"/>
                </a:solidFill>
              </a:rPr>
              <a:t>However, many nonpolar substances are liquids.</a:t>
            </a:r>
          </a:p>
          <a:p>
            <a:pPr marL="228600" indent="-228600">
              <a:lnSpc>
                <a:spcPct val="90000"/>
              </a:lnSpc>
              <a:buClr>
                <a:srgbClr val="FFCC00"/>
              </a:buClr>
              <a:buFontTx/>
              <a:buChar char="•"/>
            </a:pPr>
            <a:endParaRPr lang="en-US" b="0">
              <a:solidFill>
                <a:schemeClr val="bg1"/>
              </a:solidFill>
            </a:endParaRPr>
          </a:p>
          <a:p>
            <a:pPr marL="228600" indent="-228600">
              <a:lnSpc>
                <a:spcPct val="90000"/>
              </a:lnSpc>
              <a:buClr>
                <a:srgbClr val="FFCC00"/>
              </a:buClr>
              <a:buFontTx/>
              <a:buChar char="•"/>
            </a:pPr>
            <a:r>
              <a:rPr lang="en-US" b="0">
                <a:solidFill>
                  <a:schemeClr val="bg1"/>
                </a:solidFill>
              </a:rPr>
              <a:t>What forces of attraction hold together nonpolar molecules and atoms?</a:t>
            </a:r>
          </a:p>
          <a:p>
            <a:pPr marL="228600" indent="-228600">
              <a:lnSpc>
                <a:spcPct val="90000"/>
              </a:lnSpc>
              <a:buClr>
                <a:srgbClr val="FFCC00"/>
              </a:buClr>
              <a:buFontTx/>
              <a:buChar char="•"/>
            </a:pPr>
            <a:endParaRPr lang="en-US" b="0">
              <a:solidFill>
                <a:schemeClr val="bg1"/>
              </a:solidFill>
            </a:endParaRPr>
          </a:p>
          <a:p>
            <a:pPr marL="228600" indent="-228600">
              <a:lnSpc>
                <a:spcPct val="90000"/>
              </a:lnSpc>
              <a:buClr>
                <a:srgbClr val="FFCC00"/>
              </a:buClr>
              <a:buFontTx/>
              <a:buChar char="•"/>
            </a:pPr>
            <a:r>
              <a:rPr lang="en-US">
                <a:solidFill>
                  <a:srgbClr val="FFCC00"/>
                </a:solidFill>
              </a:rPr>
              <a:t>London dispersion forces</a:t>
            </a:r>
            <a:r>
              <a:rPr lang="en-US" b="0">
                <a:solidFill>
                  <a:schemeClr val="bg1"/>
                </a:solidFill>
              </a:rPr>
              <a:t> are the dipole-dipole force resulting from the uneven distribution of electrons and the creation of temporary dipoles.</a:t>
            </a:r>
          </a:p>
        </p:txBody>
      </p:sp>
      <p:sp>
        <p:nvSpPr>
          <p:cNvPr id="2714628" name="Rectangle 4"/>
          <p:cNvSpPr>
            <a:spLocks noChangeArrowheads="1"/>
          </p:cNvSpPr>
          <p:nvPr/>
        </p:nvSpPr>
        <p:spPr bwMode="auto">
          <a:xfrm>
            <a:off x="762000" y="1214438"/>
            <a:ext cx="77057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a:t>
            </a:r>
            <a:endParaRPr lang="en-US">
              <a:solidFill>
                <a:srgbClr val="FFCC00"/>
              </a:solidFill>
            </a:endParaRPr>
          </a:p>
        </p:txBody>
      </p:sp>
      <p:sp>
        <p:nvSpPr>
          <p:cNvPr id="2714629"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14631" name="Rectangle 7"/>
          <p:cNvSpPr>
            <a:spLocks noChangeArrowheads="1"/>
          </p:cNvSpPr>
          <p:nvPr/>
        </p:nvSpPr>
        <p:spPr bwMode="auto">
          <a:xfrm>
            <a:off x="762000" y="4933950"/>
            <a:ext cx="7705725" cy="4540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endParaRPr lang="en-US" b="0">
              <a:solidFill>
                <a:schemeClr val="bg1"/>
              </a:solidFill>
            </a:endParaRPr>
          </a:p>
        </p:txBody>
      </p:sp>
      <p:sp>
        <p:nvSpPr>
          <p:cNvPr id="2714632"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207040244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4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4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462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146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14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46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16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16675" name="Rectangle 3"/>
          <p:cNvSpPr>
            <a:spLocks noChangeArrowheads="1"/>
          </p:cNvSpPr>
          <p:nvPr/>
        </p:nvSpPr>
        <p:spPr bwMode="auto">
          <a:xfrm>
            <a:off x="762000" y="2174875"/>
            <a:ext cx="7705725" cy="33750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As molar mass increases, so does the number of electrons in a molecule.</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London dispersion forces are roughly proportional to the number of electrons present.</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Thus, the strength of London dispersion forces between nonpolar particles increases as the molar mass of the particles increases.</a:t>
            </a:r>
          </a:p>
        </p:txBody>
      </p:sp>
      <p:sp>
        <p:nvSpPr>
          <p:cNvPr id="2716676" name="Rectangle 4"/>
          <p:cNvSpPr>
            <a:spLocks noChangeArrowheads="1"/>
          </p:cNvSpPr>
          <p:nvPr/>
        </p:nvSpPr>
        <p:spPr bwMode="auto">
          <a:xfrm>
            <a:off x="762000" y="985838"/>
            <a:ext cx="7705725"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 </a:t>
            </a:r>
            <a:r>
              <a:rPr lang="en-US" sz="2800" b="0" i="1">
                <a:solidFill>
                  <a:srgbClr val="FFCC00"/>
                </a:solidFill>
              </a:rPr>
              <a:t>continued</a:t>
            </a:r>
            <a:endParaRPr lang="en-US" sz="2800">
              <a:solidFill>
                <a:srgbClr val="FFCC00"/>
              </a:solidFill>
            </a:endParaRPr>
          </a:p>
          <a:p>
            <a:r>
              <a:rPr lang="en-US">
                <a:solidFill>
                  <a:srgbClr val="FFCC00"/>
                </a:solidFill>
              </a:rPr>
              <a:t>London Dispersion Forces Exist Between Nonpolar Molecules</a:t>
            </a:r>
            <a:endParaRPr lang="en-US" b="0" i="1">
              <a:solidFill>
                <a:srgbClr val="FFCC00"/>
              </a:solidFill>
            </a:endParaRPr>
          </a:p>
        </p:txBody>
      </p:sp>
      <p:sp>
        <p:nvSpPr>
          <p:cNvPr id="2716677"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16680"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28157998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16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166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1667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16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667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2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22819" name="Rectangle 3"/>
          <p:cNvSpPr>
            <a:spLocks noChangeArrowheads="1"/>
          </p:cNvSpPr>
          <p:nvPr/>
        </p:nvSpPr>
        <p:spPr bwMode="auto">
          <a:xfrm>
            <a:off x="762000" y="2174875"/>
            <a:ext cx="7705725" cy="37401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The electrons in atoms can move about in orbitals and from one side of an atom to the other.</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When the electrons move toward one side of an atom or molecule, that side becomes momentarily negative and the other side becomes momentarily positive.</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When the positive side of a momentarily charged molecule moves near another molecule, it can </a:t>
            </a:r>
            <a:br>
              <a:rPr lang="en-US" b="0">
                <a:solidFill>
                  <a:schemeClr val="bg1"/>
                </a:solidFill>
              </a:rPr>
            </a:br>
            <a:r>
              <a:rPr lang="en-US" b="0">
                <a:solidFill>
                  <a:schemeClr val="bg1"/>
                </a:solidFill>
              </a:rPr>
              <a:t>attract the electrons in the other molecule.</a:t>
            </a:r>
          </a:p>
        </p:txBody>
      </p:sp>
      <p:sp>
        <p:nvSpPr>
          <p:cNvPr id="2722820" name="Rectangle 4"/>
          <p:cNvSpPr>
            <a:spLocks noChangeArrowheads="1"/>
          </p:cNvSpPr>
          <p:nvPr/>
        </p:nvSpPr>
        <p:spPr bwMode="auto">
          <a:xfrm>
            <a:off x="762000" y="985838"/>
            <a:ext cx="7705725"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 </a:t>
            </a:r>
            <a:r>
              <a:rPr lang="en-US" sz="2800" b="0" i="1">
                <a:solidFill>
                  <a:srgbClr val="FFCC00"/>
                </a:solidFill>
              </a:rPr>
              <a:t>continued</a:t>
            </a:r>
            <a:endParaRPr lang="en-US" sz="2800">
              <a:solidFill>
                <a:srgbClr val="FFCC00"/>
              </a:solidFill>
            </a:endParaRPr>
          </a:p>
          <a:p>
            <a:r>
              <a:rPr lang="en-US">
                <a:solidFill>
                  <a:srgbClr val="FFCC00"/>
                </a:solidFill>
              </a:rPr>
              <a:t>London Dispersion Forces Result from Temporary Dipoles</a:t>
            </a:r>
          </a:p>
        </p:txBody>
      </p:sp>
      <p:sp>
        <p:nvSpPr>
          <p:cNvPr id="2722821"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22822"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28174112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2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22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228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22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28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7154" name="Rectangle 2"/>
          <p:cNvSpPr>
            <a:spLocks noGrp="1" noChangeArrowheads="1"/>
          </p:cNvSpPr>
          <p:nvPr>
            <p:ph type="body" idx="4294967295"/>
          </p:nvPr>
        </p:nvSpPr>
        <p:spPr>
          <a:xfrm>
            <a:off x="1371600" y="1066800"/>
            <a:ext cx="7772400" cy="762000"/>
          </a:xfrm>
          <a:noFill/>
          <a:ln/>
          <a:extLst>
            <a:ext uri="{909E8E84-426E-40DD-AFC4-6F175D3DCCD1}">
              <a14:hiddenFill xmlns:a14="http://schemas.microsoft.com/office/drawing/2010/main">
                <a:solidFill>
                  <a:schemeClr val="hlink"/>
                </a:solidFill>
              </a14:hiddenFill>
            </a:ext>
          </a:extLst>
        </p:spPr>
        <p:txBody>
          <a:bodyPr/>
          <a:lstStyle/>
          <a:p>
            <a:r>
              <a:rPr lang="en-US" sz="2800" b="1">
                <a:solidFill>
                  <a:schemeClr val="tx2"/>
                </a:solidFill>
              </a:rPr>
              <a:t>Temporary Dipoles</a:t>
            </a:r>
          </a:p>
        </p:txBody>
      </p:sp>
      <p:sp>
        <p:nvSpPr>
          <p:cNvPr id="2737155" name="Text Box 3"/>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37156" name="Rectangle 4"/>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pic>
        <p:nvPicPr>
          <p:cNvPr id="2737157" name="Picture 5" descr="11_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688" y="2219325"/>
            <a:ext cx="8166100" cy="2809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7783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4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24867" name="Rectangle 3"/>
          <p:cNvSpPr>
            <a:spLocks noChangeArrowheads="1"/>
          </p:cNvSpPr>
          <p:nvPr/>
        </p:nvSpPr>
        <p:spPr bwMode="auto">
          <a:xfrm>
            <a:off x="762000" y="2174875"/>
            <a:ext cx="7705725" cy="337502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The differences in the properties of the substances are related to the differences in the types of forces that act within each substance. </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Nonpolar molecules can experience only London dispersion forces.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Polar molecules experience both dipole-dipole forces and London dispersion forces.</a:t>
            </a:r>
          </a:p>
        </p:txBody>
      </p:sp>
      <p:sp>
        <p:nvSpPr>
          <p:cNvPr id="2724868" name="Rectangle 4"/>
          <p:cNvSpPr>
            <a:spLocks noChangeArrowheads="1"/>
          </p:cNvSpPr>
          <p:nvPr/>
        </p:nvSpPr>
        <p:spPr bwMode="auto">
          <a:xfrm>
            <a:off x="762000" y="985838"/>
            <a:ext cx="7705725"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 </a:t>
            </a:r>
            <a:r>
              <a:rPr lang="en-US" sz="2800" b="0" i="1">
                <a:solidFill>
                  <a:srgbClr val="FFCC00"/>
                </a:solidFill>
              </a:rPr>
              <a:t>continued</a:t>
            </a:r>
            <a:endParaRPr lang="en-US" sz="2800">
              <a:solidFill>
                <a:srgbClr val="FFCC00"/>
              </a:solidFill>
            </a:endParaRPr>
          </a:p>
          <a:p>
            <a:r>
              <a:rPr lang="en-US">
                <a:solidFill>
                  <a:srgbClr val="FFCC00"/>
                </a:solidFill>
              </a:rPr>
              <a:t>Properties Depend on Types of Intermolecular Force</a:t>
            </a:r>
          </a:p>
        </p:txBody>
      </p:sp>
      <p:sp>
        <p:nvSpPr>
          <p:cNvPr id="2724869"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24870"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298505888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4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248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248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248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486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0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0051" name="Rectangle 3"/>
          <p:cNvSpPr>
            <a:spLocks noChangeArrowheads="1"/>
          </p:cNvSpPr>
          <p:nvPr/>
        </p:nvSpPr>
        <p:spPr bwMode="auto">
          <a:xfrm>
            <a:off x="762000" y="1219200"/>
            <a:ext cx="770572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Objectives, </a:t>
            </a:r>
            <a:r>
              <a:rPr lang="en-US" sz="2800" b="0" i="1">
                <a:solidFill>
                  <a:srgbClr val="FFCC00"/>
                </a:solidFill>
              </a:rPr>
              <a:t>continued</a:t>
            </a:r>
            <a:endParaRPr lang="en-US" sz="2800" b="0">
              <a:solidFill>
                <a:srgbClr val="FFCC00"/>
              </a:solidFill>
            </a:endParaRPr>
          </a:p>
        </p:txBody>
      </p:sp>
      <p:sp>
        <p:nvSpPr>
          <p:cNvPr id="2690052" name="Rectangle 4"/>
          <p:cNvSpPr>
            <a:spLocks noChangeArrowheads="1"/>
          </p:cNvSpPr>
          <p:nvPr/>
        </p:nvSpPr>
        <p:spPr bwMode="auto">
          <a:xfrm>
            <a:off x="762000" y="1900238"/>
            <a:ext cx="76200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a:solidFill>
                  <a:srgbClr val="FFCC00"/>
                </a:solidFill>
              </a:rPr>
              <a:t>Describe</a:t>
            </a:r>
            <a:r>
              <a:rPr lang="en-US" b="0">
                <a:solidFill>
                  <a:schemeClr val="bg1"/>
                </a:solidFill>
              </a:rPr>
              <a:t> London dispersion forces, and relate their strength to other types of attractions.</a:t>
            </a:r>
            <a:endParaRPr lang="en-US" b="0">
              <a:solidFill>
                <a:srgbClr val="FFCC00"/>
              </a:solidFill>
            </a:endParaRPr>
          </a:p>
        </p:txBody>
      </p:sp>
      <p:sp>
        <p:nvSpPr>
          <p:cNvPr id="2690053"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0054"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244155652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005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90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005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69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26916" name="Rectangle 4"/>
          <p:cNvSpPr>
            <a:spLocks noChangeArrowheads="1"/>
          </p:cNvSpPr>
          <p:nvPr/>
        </p:nvSpPr>
        <p:spPr bwMode="auto">
          <a:xfrm>
            <a:off x="762000" y="2174875"/>
            <a:ext cx="7705725" cy="37401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Forces between ions are generally much stronger than the forces between molecules, so the melting points of ionic substances tend to be higher.</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Each ion in NaCl is strongly attracted to six oppositely charged ions. NaCl has a melting point of 801°C.</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Iodine particles are neutral molecules that are not as strongly attracted to each other. I</a:t>
            </a:r>
            <a:r>
              <a:rPr lang="en-US" b="0" baseline="-25000">
                <a:solidFill>
                  <a:schemeClr val="bg1"/>
                </a:solidFill>
              </a:rPr>
              <a:t>2</a:t>
            </a:r>
            <a:r>
              <a:rPr lang="en-US" b="0">
                <a:solidFill>
                  <a:schemeClr val="bg1"/>
                </a:solidFill>
              </a:rPr>
              <a:t> has a melting </a:t>
            </a:r>
            <a:br>
              <a:rPr lang="en-US" b="0">
                <a:solidFill>
                  <a:schemeClr val="bg1"/>
                </a:solidFill>
              </a:rPr>
            </a:br>
            <a:r>
              <a:rPr lang="en-US" b="0">
                <a:solidFill>
                  <a:schemeClr val="bg1"/>
                </a:solidFill>
              </a:rPr>
              <a:t>point of 114°C.</a:t>
            </a:r>
          </a:p>
        </p:txBody>
      </p:sp>
      <p:sp>
        <p:nvSpPr>
          <p:cNvPr id="2726919"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26921" name="Rectangle 9"/>
          <p:cNvSpPr>
            <a:spLocks noChangeArrowheads="1"/>
          </p:cNvSpPr>
          <p:nvPr/>
        </p:nvSpPr>
        <p:spPr bwMode="auto">
          <a:xfrm>
            <a:off x="762000" y="985838"/>
            <a:ext cx="7705725"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 </a:t>
            </a:r>
            <a:r>
              <a:rPr lang="en-US" sz="2800" b="0" i="1">
                <a:solidFill>
                  <a:srgbClr val="FFCC00"/>
                </a:solidFill>
              </a:rPr>
              <a:t>continued</a:t>
            </a:r>
            <a:endParaRPr lang="en-US" sz="2800">
              <a:solidFill>
                <a:srgbClr val="FFCC00"/>
              </a:solidFill>
            </a:endParaRPr>
          </a:p>
          <a:p>
            <a:r>
              <a:rPr lang="en-US">
                <a:solidFill>
                  <a:srgbClr val="FFCC00"/>
                </a:solidFill>
              </a:rPr>
              <a:t>Properties Depend on Types of Intermolecular Force, </a:t>
            </a:r>
            <a:r>
              <a:rPr lang="en-US" b="0" i="1">
                <a:solidFill>
                  <a:srgbClr val="FFCC00"/>
                </a:solidFill>
              </a:rPr>
              <a:t>continued</a:t>
            </a:r>
            <a:endParaRPr lang="en-US">
              <a:solidFill>
                <a:srgbClr val="FFCC00"/>
              </a:solidFill>
            </a:endParaRPr>
          </a:p>
        </p:txBody>
      </p:sp>
      <p:sp>
        <p:nvSpPr>
          <p:cNvPr id="2726923" name="Rectangle 11"/>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09324799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691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2691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2691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269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69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289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728963" name="Rectangle 3"/>
          <p:cNvSpPr>
            <a:spLocks noChangeArrowheads="1"/>
          </p:cNvSpPr>
          <p:nvPr/>
        </p:nvSpPr>
        <p:spPr bwMode="auto">
          <a:xfrm>
            <a:off x="762000" y="1900238"/>
            <a:ext cx="7705725" cy="37401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Dipole-dipole forces are generally stronger than London dispersion forces.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However, both of these forces between molecules are usually much weaker than ionic forces in crystals.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When the forces between ions are spread out over large distances, as with large ions or oddly shaped ions that do not fit close together, they do not have as great of an effect.</a:t>
            </a:r>
          </a:p>
        </p:txBody>
      </p:sp>
      <p:sp>
        <p:nvSpPr>
          <p:cNvPr id="2728964" name="Text Box 4"/>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728965" name="Rectangle 5"/>
          <p:cNvSpPr>
            <a:spLocks noChangeArrowheads="1"/>
          </p:cNvSpPr>
          <p:nvPr/>
        </p:nvSpPr>
        <p:spPr bwMode="auto">
          <a:xfrm>
            <a:off x="762000" y="985838"/>
            <a:ext cx="7705725"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London Dispersion Forces, </a:t>
            </a:r>
            <a:r>
              <a:rPr lang="en-US" sz="2800" b="0" i="1">
                <a:solidFill>
                  <a:srgbClr val="FFCC00"/>
                </a:solidFill>
              </a:rPr>
              <a:t>continued</a:t>
            </a:r>
            <a:endParaRPr lang="en-US" sz="2800">
              <a:solidFill>
                <a:srgbClr val="FFCC00"/>
              </a:solidFill>
            </a:endParaRPr>
          </a:p>
          <a:p>
            <a:r>
              <a:rPr lang="en-US">
                <a:solidFill>
                  <a:srgbClr val="FFCC00"/>
                </a:solidFill>
              </a:rPr>
              <a:t>Particle Size and Shape Also Play a Role</a:t>
            </a:r>
          </a:p>
        </p:txBody>
      </p:sp>
      <p:sp>
        <p:nvSpPr>
          <p:cNvPr id="2728966"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55482115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28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28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289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2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89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41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341891" name="Rectangle 3"/>
          <p:cNvSpPr>
            <a:spLocks noChangeArrowheads="1"/>
          </p:cNvSpPr>
          <p:nvPr/>
        </p:nvSpPr>
        <p:spPr bwMode="auto">
          <a:xfrm>
            <a:off x="762000" y="1214438"/>
            <a:ext cx="77057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Comparing Ionic and Covalent Compounds</a:t>
            </a:r>
          </a:p>
        </p:txBody>
      </p:sp>
      <p:sp>
        <p:nvSpPr>
          <p:cNvPr id="2341892" name="Rectangle 4"/>
          <p:cNvSpPr>
            <a:spLocks noChangeArrowheads="1"/>
          </p:cNvSpPr>
          <p:nvPr/>
        </p:nvSpPr>
        <p:spPr bwMode="auto">
          <a:xfrm>
            <a:off x="762000" y="1900238"/>
            <a:ext cx="7705725"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It takes energy to overcome the forces holding particles together.</a:t>
            </a:r>
          </a:p>
          <a:p>
            <a:pPr marL="228600" indent="-228600">
              <a:buClr>
                <a:srgbClr val="FFCC00"/>
              </a:buClr>
              <a:buFontTx/>
              <a:buChar char="•"/>
            </a:pPr>
            <a:endParaRPr lang="en-US" sz="1600" b="0">
              <a:solidFill>
                <a:schemeClr val="bg1"/>
              </a:solidFill>
            </a:endParaRPr>
          </a:p>
          <a:p>
            <a:pPr marL="228600" indent="-228600">
              <a:buClr>
                <a:srgbClr val="FFCC00"/>
              </a:buClr>
              <a:buFontTx/>
              <a:buChar char="•"/>
            </a:pPr>
            <a:r>
              <a:rPr lang="en-US" b="0">
                <a:solidFill>
                  <a:schemeClr val="bg1"/>
                </a:solidFill>
              </a:rPr>
              <a:t>Thus, it takes energy to cause a substance to go from the liquid to the gaseous state.</a:t>
            </a:r>
          </a:p>
          <a:p>
            <a:pPr marL="228600" indent="-228600">
              <a:buClr>
                <a:srgbClr val="FFCC00"/>
              </a:buClr>
              <a:buFontTx/>
              <a:buChar char="•"/>
            </a:pPr>
            <a:endParaRPr lang="en-US" sz="1600" b="0">
              <a:solidFill>
                <a:schemeClr val="bg1"/>
              </a:solidFill>
            </a:endParaRPr>
          </a:p>
          <a:p>
            <a:pPr marL="228600" indent="-228600">
              <a:buClr>
                <a:srgbClr val="FFCC00"/>
              </a:buClr>
              <a:buFontTx/>
              <a:buChar char="•"/>
            </a:pPr>
            <a:r>
              <a:rPr lang="en-US" b="0">
                <a:solidFill>
                  <a:schemeClr val="bg1"/>
                </a:solidFill>
              </a:rPr>
              <a:t>The boiling point of a substance is therefore a good measure of the strength of the forces that hold the particles together.</a:t>
            </a:r>
          </a:p>
          <a:p>
            <a:pPr marL="228600" indent="-228600">
              <a:buClr>
                <a:srgbClr val="FFCC00"/>
              </a:buClr>
              <a:buFontTx/>
              <a:buChar char="•"/>
            </a:pPr>
            <a:endParaRPr lang="en-US" sz="1600" b="0">
              <a:solidFill>
                <a:schemeClr val="bg1"/>
              </a:solidFill>
            </a:endParaRPr>
          </a:p>
          <a:p>
            <a:pPr marL="228600" indent="-228600">
              <a:buClr>
                <a:srgbClr val="FFCC00"/>
              </a:buClr>
              <a:buFontTx/>
              <a:buChar char="•"/>
            </a:pPr>
            <a:r>
              <a:rPr lang="en-US" b="0">
                <a:solidFill>
                  <a:schemeClr val="bg1"/>
                </a:solidFill>
              </a:rPr>
              <a:t>Melting point also relates to attractive forces </a:t>
            </a:r>
            <a:br>
              <a:rPr lang="en-US" b="0">
                <a:solidFill>
                  <a:schemeClr val="bg1"/>
                </a:solidFill>
              </a:rPr>
            </a:br>
            <a:r>
              <a:rPr lang="en-US" b="0">
                <a:solidFill>
                  <a:schemeClr val="bg1"/>
                </a:solidFill>
              </a:rPr>
              <a:t>between particles.</a:t>
            </a:r>
          </a:p>
        </p:txBody>
      </p:sp>
      <p:sp>
        <p:nvSpPr>
          <p:cNvPr id="2341895"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341896"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326672315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418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4189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4189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4189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418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189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1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1076" name="Rectangle 4"/>
          <p:cNvSpPr>
            <a:spLocks noChangeArrowheads="1"/>
          </p:cNvSpPr>
          <p:nvPr/>
        </p:nvSpPr>
        <p:spPr bwMode="auto">
          <a:xfrm>
            <a:off x="762000" y="1900238"/>
            <a:ext cx="7705725" cy="8191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Most covalent compounds melt at lower temperatures than ionic compounds do.</a:t>
            </a:r>
          </a:p>
        </p:txBody>
      </p:sp>
      <p:sp>
        <p:nvSpPr>
          <p:cNvPr id="2691078" name="Rectangle 6"/>
          <p:cNvSpPr>
            <a:spLocks noChangeArrowheads="1"/>
          </p:cNvSpPr>
          <p:nvPr/>
        </p:nvSpPr>
        <p:spPr bwMode="auto">
          <a:xfrm>
            <a:off x="762000" y="985838"/>
            <a:ext cx="792480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solidFill>
                  <a:srgbClr val="FFCC00"/>
                </a:solidFill>
              </a:rPr>
              <a:t>Comparing Ionic and Covalent Compounds, </a:t>
            </a:r>
            <a:r>
              <a:rPr lang="en-US" b="0" i="1">
                <a:solidFill>
                  <a:srgbClr val="FFCC00"/>
                </a:solidFill>
              </a:rPr>
              <a:t>continued</a:t>
            </a:r>
            <a:endParaRPr lang="en-US">
              <a:solidFill>
                <a:srgbClr val="FFCC00"/>
              </a:solidFill>
            </a:endParaRPr>
          </a:p>
        </p:txBody>
      </p:sp>
      <p:sp>
        <p:nvSpPr>
          <p:cNvPr id="2691079"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1081" name="Rectangle 9"/>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pic>
        <p:nvPicPr>
          <p:cNvPr id="2691082" name="Picture 10" descr="11_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850" y="2938463"/>
            <a:ext cx="699135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04234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1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9108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91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107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4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4147" name="Rectangle 3"/>
          <p:cNvSpPr>
            <a:spLocks noChangeArrowheads="1"/>
          </p:cNvSpPr>
          <p:nvPr/>
        </p:nvSpPr>
        <p:spPr bwMode="auto">
          <a:xfrm>
            <a:off x="757238" y="985838"/>
            <a:ext cx="7710487"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solidFill>
                  <a:srgbClr val="FFCC00"/>
                </a:solidFill>
              </a:rPr>
              <a:t>Comparing Ionic and Covalent Compounds,</a:t>
            </a:r>
            <a:r>
              <a:rPr lang="en-US" b="0" i="1">
                <a:solidFill>
                  <a:srgbClr val="FFCC00"/>
                </a:solidFill>
              </a:rPr>
              <a:t> continued</a:t>
            </a:r>
            <a:endParaRPr lang="en-US">
              <a:solidFill>
                <a:srgbClr val="FFCC00"/>
              </a:solidFill>
            </a:endParaRPr>
          </a:p>
          <a:p>
            <a:r>
              <a:rPr lang="en-US">
                <a:solidFill>
                  <a:srgbClr val="FFCC00"/>
                </a:solidFill>
              </a:rPr>
              <a:t>Oppositely Charged Ions Attract Each Other</a:t>
            </a:r>
          </a:p>
        </p:txBody>
      </p:sp>
      <p:sp>
        <p:nvSpPr>
          <p:cNvPr id="2694148" name="Rectangle 4"/>
          <p:cNvSpPr>
            <a:spLocks noChangeArrowheads="1"/>
          </p:cNvSpPr>
          <p:nvPr/>
        </p:nvSpPr>
        <p:spPr bwMode="auto">
          <a:xfrm>
            <a:off x="762000" y="2476500"/>
            <a:ext cx="7705725"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Ionic substances generally have much higher forces of attraction than covalent substances.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For small ions, attractions between ions of opposite charge hold the ions tightly in a crystal lattice. </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These attractions are overcome only by heating to very high temperatures.</a:t>
            </a:r>
          </a:p>
        </p:txBody>
      </p:sp>
      <p:sp>
        <p:nvSpPr>
          <p:cNvPr id="2694149"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4150"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242394897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41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9414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9414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94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414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5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5171" name="Rectangle 3"/>
          <p:cNvSpPr>
            <a:spLocks noChangeArrowheads="1"/>
          </p:cNvSpPr>
          <p:nvPr/>
        </p:nvSpPr>
        <p:spPr bwMode="auto">
          <a:xfrm>
            <a:off x="757238" y="985838"/>
            <a:ext cx="7929562"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solidFill>
                  <a:srgbClr val="FFCC00"/>
                </a:solidFill>
              </a:rPr>
              <a:t>Comparing Ionic and Covalent Compounds,</a:t>
            </a:r>
            <a:r>
              <a:rPr lang="en-US" b="0" i="1">
                <a:solidFill>
                  <a:srgbClr val="FFCC00"/>
                </a:solidFill>
              </a:rPr>
              <a:t> continued</a:t>
            </a:r>
            <a:endParaRPr lang="en-US">
              <a:solidFill>
                <a:srgbClr val="FFCC00"/>
              </a:solidFill>
            </a:endParaRPr>
          </a:p>
          <a:p>
            <a:r>
              <a:rPr lang="en-US">
                <a:solidFill>
                  <a:srgbClr val="FFCC00"/>
                </a:solidFill>
              </a:rPr>
              <a:t>Oppositely Charged Ions Attract Each Other, </a:t>
            </a:r>
            <a:r>
              <a:rPr lang="en-US" b="0" i="1">
                <a:solidFill>
                  <a:srgbClr val="FFCC00"/>
                </a:solidFill>
              </a:rPr>
              <a:t> continued</a:t>
            </a:r>
            <a:endParaRPr lang="en-US">
              <a:solidFill>
                <a:srgbClr val="FFCC00"/>
              </a:solidFill>
            </a:endParaRPr>
          </a:p>
        </p:txBody>
      </p:sp>
      <p:sp>
        <p:nvSpPr>
          <p:cNvPr id="2695172" name="Rectangle 4"/>
          <p:cNvSpPr>
            <a:spLocks noChangeArrowheads="1"/>
          </p:cNvSpPr>
          <p:nvPr/>
        </p:nvSpPr>
        <p:spPr bwMode="auto">
          <a:xfrm>
            <a:off x="757238" y="2597150"/>
            <a:ext cx="7705725" cy="227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If the ions are larger, then the distances between them are larger and the forces are weaker.</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Thus, ionic compounds with small ions have high melting points.</a:t>
            </a:r>
          </a:p>
          <a:p>
            <a:pPr marL="228600" indent="-228600">
              <a:buClr>
                <a:srgbClr val="FFCC00"/>
              </a:buClr>
              <a:buFontTx/>
              <a:buChar char="•"/>
            </a:pPr>
            <a:endParaRPr lang="en-US" b="0">
              <a:solidFill>
                <a:schemeClr val="bg1"/>
              </a:solidFill>
            </a:endParaRPr>
          </a:p>
        </p:txBody>
      </p:sp>
      <p:sp>
        <p:nvSpPr>
          <p:cNvPr id="2695173"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5174"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420828351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51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9517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95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517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6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6195" name="Rectangle 3"/>
          <p:cNvSpPr>
            <a:spLocks noChangeArrowheads="1"/>
          </p:cNvSpPr>
          <p:nvPr/>
        </p:nvSpPr>
        <p:spPr bwMode="auto">
          <a:xfrm>
            <a:off x="757238" y="985838"/>
            <a:ext cx="7710487" cy="154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a:solidFill>
                  <a:srgbClr val="FFCC00"/>
                </a:solidFill>
              </a:rPr>
              <a:t>Comparing Ionic and Covalent Compounds,</a:t>
            </a:r>
            <a:r>
              <a:rPr lang="en-US" b="0" i="1">
                <a:solidFill>
                  <a:srgbClr val="FFCC00"/>
                </a:solidFill>
              </a:rPr>
              <a:t> continued</a:t>
            </a:r>
            <a:endParaRPr lang="en-US">
              <a:solidFill>
                <a:srgbClr val="FFCC00"/>
              </a:solidFill>
            </a:endParaRPr>
          </a:p>
          <a:p>
            <a:r>
              <a:rPr lang="en-US">
                <a:solidFill>
                  <a:srgbClr val="FFCC00"/>
                </a:solidFill>
              </a:rPr>
              <a:t>Intermolecular Forces Attract Molecules to Each Other</a:t>
            </a:r>
          </a:p>
        </p:txBody>
      </p:sp>
      <p:sp>
        <p:nvSpPr>
          <p:cNvPr id="2696197"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6199" name="Rectangle 7"/>
          <p:cNvSpPr>
            <a:spLocks noChangeArrowheads="1"/>
          </p:cNvSpPr>
          <p:nvPr/>
        </p:nvSpPr>
        <p:spPr bwMode="auto">
          <a:xfrm>
            <a:off x="762000" y="2657475"/>
            <a:ext cx="7705725"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a:solidFill>
                  <a:srgbClr val="FFCC00"/>
                </a:solidFill>
              </a:rPr>
              <a:t>Intermolecular forces</a:t>
            </a:r>
            <a:r>
              <a:rPr lang="en-US" b="0">
                <a:solidFill>
                  <a:schemeClr val="bg1"/>
                </a:solidFill>
              </a:rPr>
              <a:t> are the forces of attraction between molecules of covalent compounds.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Intermolecular forces include dipole-dipole forces and London dispersion forces.</a:t>
            </a:r>
          </a:p>
        </p:txBody>
      </p:sp>
      <p:sp>
        <p:nvSpPr>
          <p:cNvPr id="2696200" name="Rectangle 8"/>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56292125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61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961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96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619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7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7219" name="Rectangle 3"/>
          <p:cNvSpPr>
            <a:spLocks noChangeArrowheads="1"/>
          </p:cNvSpPr>
          <p:nvPr/>
        </p:nvSpPr>
        <p:spPr bwMode="auto">
          <a:xfrm>
            <a:off x="757238" y="985838"/>
            <a:ext cx="7929562"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Dipole-Dipole Forces</a:t>
            </a:r>
          </a:p>
          <a:p>
            <a:r>
              <a:rPr lang="en-US">
                <a:solidFill>
                  <a:srgbClr val="FFCC00"/>
                </a:solidFill>
              </a:rPr>
              <a:t>Dipole-Dipole Forces Affect Melting and Boiling Points</a:t>
            </a:r>
          </a:p>
        </p:txBody>
      </p:sp>
      <p:sp>
        <p:nvSpPr>
          <p:cNvPr id="2697220" name="Rectangle 4"/>
          <p:cNvSpPr>
            <a:spLocks noChangeArrowheads="1"/>
          </p:cNvSpPr>
          <p:nvPr/>
        </p:nvSpPr>
        <p:spPr bwMode="auto">
          <a:xfrm>
            <a:off x="762000" y="2263775"/>
            <a:ext cx="7705725"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a:solidFill>
                  <a:srgbClr val="FFCC00"/>
                </a:solidFill>
              </a:rPr>
              <a:t>Dipole-dipole forces</a:t>
            </a:r>
            <a:r>
              <a:rPr lang="en-US" b="0">
                <a:solidFill>
                  <a:schemeClr val="bg1"/>
                </a:solidFill>
              </a:rPr>
              <a:t> are interactions between polar molecules.</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When molecules are very polar, the dipole-dipole forces are very significant.</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The more polar the molecules are, the higher the boiling point of the substance.</a:t>
            </a:r>
          </a:p>
          <a:p>
            <a:pPr marL="228600" indent="-228600">
              <a:buFontTx/>
              <a:buChar char="•"/>
            </a:pPr>
            <a:endParaRPr lang="en-US" b="0">
              <a:solidFill>
                <a:schemeClr val="bg1"/>
              </a:solidFill>
            </a:endParaRPr>
          </a:p>
        </p:txBody>
      </p:sp>
      <p:sp>
        <p:nvSpPr>
          <p:cNvPr id="2697221" name="Text Box 5"/>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7222" name="Rectangle 6"/>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184286066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7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9722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9722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97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72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98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1013"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698244" name="Rectangle 4"/>
          <p:cNvSpPr>
            <a:spLocks noChangeArrowheads="1"/>
          </p:cNvSpPr>
          <p:nvPr/>
        </p:nvSpPr>
        <p:spPr bwMode="auto">
          <a:xfrm>
            <a:off x="762000" y="1900238"/>
            <a:ext cx="7705725" cy="2644775"/>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marL="228600" indent="-228600">
              <a:buClr>
                <a:srgbClr val="FFCC00"/>
              </a:buClr>
              <a:buFontTx/>
              <a:buChar char="•"/>
            </a:pPr>
            <a:r>
              <a:rPr lang="en-US" b="0">
                <a:solidFill>
                  <a:schemeClr val="bg1"/>
                </a:solidFill>
              </a:rPr>
              <a:t>A </a:t>
            </a:r>
            <a:r>
              <a:rPr lang="en-US">
                <a:solidFill>
                  <a:srgbClr val="FFCC00"/>
                </a:solidFill>
              </a:rPr>
              <a:t>hydrogen bond</a:t>
            </a:r>
            <a:r>
              <a:rPr lang="en-US" b="0">
                <a:solidFill>
                  <a:schemeClr val="bg1"/>
                </a:solidFill>
              </a:rPr>
              <a:t> is a dipole-dipole force occurring when a hydrogen atom that is bonded to a highly electronegative atom of one molecule is attracted to two unshared electrons of another molecule.</a:t>
            </a:r>
          </a:p>
          <a:p>
            <a:pPr marL="228600" indent="-228600">
              <a:buClr>
                <a:srgbClr val="FFCC00"/>
              </a:buClr>
              <a:buFontTx/>
              <a:buChar char="•"/>
            </a:pPr>
            <a:endParaRPr lang="en-US" b="0">
              <a:solidFill>
                <a:schemeClr val="bg1"/>
              </a:solidFill>
            </a:endParaRPr>
          </a:p>
          <a:p>
            <a:pPr marL="228600" indent="-228600">
              <a:buClr>
                <a:srgbClr val="FFCC00"/>
              </a:buClr>
              <a:buFontTx/>
              <a:buChar char="•"/>
            </a:pPr>
            <a:r>
              <a:rPr lang="en-US" b="0">
                <a:solidFill>
                  <a:schemeClr val="bg1"/>
                </a:solidFill>
              </a:rPr>
              <a:t>In general, compounds with hydrogen bonding have higher boiling points than comparable compounds.</a:t>
            </a:r>
          </a:p>
        </p:txBody>
      </p:sp>
      <p:sp>
        <p:nvSpPr>
          <p:cNvPr id="2698246" name="Rectangle 6"/>
          <p:cNvSpPr>
            <a:spLocks noChangeArrowheads="1"/>
          </p:cNvSpPr>
          <p:nvPr/>
        </p:nvSpPr>
        <p:spPr bwMode="auto">
          <a:xfrm>
            <a:off x="762000" y="1214438"/>
            <a:ext cx="7705725"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r>
              <a:rPr lang="en-US" sz="2800">
                <a:solidFill>
                  <a:srgbClr val="FFCC00"/>
                </a:solidFill>
              </a:rPr>
              <a:t>Hydrogen Bonds</a:t>
            </a:r>
            <a:endParaRPr lang="en-US" sz="2800" b="0" i="1">
              <a:solidFill>
                <a:srgbClr val="FFCC00"/>
              </a:solidFill>
            </a:endParaRPr>
          </a:p>
        </p:txBody>
      </p:sp>
      <p:sp>
        <p:nvSpPr>
          <p:cNvPr id="2698247" name="Text Box 7"/>
          <p:cNvSpPr txBox="1">
            <a:spLocks noChangeArrowheads="1"/>
          </p:cNvSpPr>
          <p:nvPr/>
        </p:nvSpPr>
        <p:spPr bwMode="auto">
          <a:xfrm>
            <a:off x="3500438" y="152400"/>
            <a:ext cx="46720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solidFill>
                  <a:srgbClr val="FFCC00"/>
                </a:solidFill>
              </a:rPr>
              <a:t>Section</a:t>
            </a:r>
            <a:r>
              <a:rPr lang="en-US" sz="2000">
                <a:solidFill>
                  <a:schemeClr val="bg1"/>
                </a:solidFill>
              </a:rPr>
              <a:t> </a:t>
            </a:r>
            <a:r>
              <a:rPr lang="en-US" sz="2000">
                <a:solidFill>
                  <a:srgbClr val="FFCC00"/>
                </a:solidFill>
              </a:rPr>
              <a:t>2  </a:t>
            </a:r>
            <a:r>
              <a:rPr lang="en-US" sz="2000">
                <a:solidFill>
                  <a:schemeClr val="bg1"/>
                </a:solidFill>
              </a:rPr>
              <a:t>Intermolecular Forces</a:t>
            </a:r>
          </a:p>
          <a:p>
            <a:endParaRPr lang="en-US" sz="2000">
              <a:solidFill>
                <a:schemeClr val="bg1"/>
              </a:solidFill>
            </a:endParaRPr>
          </a:p>
        </p:txBody>
      </p:sp>
      <p:sp>
        <p:nvSpPr>
          <p:cNvPr id="2698249" name="Rectangle 9"/>
          <p:cNvSpPr>
            <a:spLocks noChangeArrowheads="1"/>
          </p:cNvSpPr>
          <p:nvPr/>
        </p:nvSpPr>
        <p:spPr bwMode="auto">
          <a:xfrm>
            <a:off x="1031875" y="153988"/>
            <a:ext cx="2025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solidFill>
                  <a:schemeClr val="bg1"/>
                </a:solidFill>
              </a:rPr>
              <a:t>Chapter 11</a:t>
            </a:r>
          </a:p>
        </p:txBody>
      </p:sp>
    </p:spTree>
    <p:extLst>
      <p:ext uri="{BB962C8B-B14F-4D97-AF65-F5344CB8AC3E}">
        <p14:creationId xmlns:p14="http://schemas.microsoft.com/office/powerpoint/2010/main" val="38479521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8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9824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98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824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78</TotalTime>
  <Words>1132</Words>
  <Application>Microsoft Office PowerPoint</Application>
  <PresentationFormat>On-screen Show (4:3)</PresentationFormat>
  <Paragraphs>152</Paragraphs>
  <Slides>21</Slides>
  <Notes>14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Hydrogen Bonding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Lawrence</dc:creator>
  <cp:lastModifiedBy>Sarah Lawrence</cp:lastModifiedBy>
  <cp:revision>3</cp:revision>
  <dcterms:created xsi:type="dcterms:W3CDTF">2014-03-26T14:07:14Z</dcterms:created>
  <dcterms:modified xsi:type="dcterms:W3CDTF">2014-03-26T15:25:18Z</dcterms:modified>
</cp:coreProperties>
</file>