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0F7CB-82FE-44D5-8758-468854B4BC94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B6B61-BDA5-4AB7-A5F2-D56518C8B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12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93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37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47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67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88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98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08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19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29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04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14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24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44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85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06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26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endParaRPr lang="en-US">
              <a:cs typeface="Arial Unicode M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0D00-BDC0-4CDF-AA38-295C850362D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B771-01A4-4115-AD36-3474316FA4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0D00-BDC0-4CDF-AA38-295C850362D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B771-01A4-4115-AD36-3474316FA4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0D00-BDC0-4CDF-AA38-295C850362D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B771-01A4-4115-AD36-3474316FA4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0D00-BDC0-4CDF-AA38-295C850362D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B771-01A4-4115-AD36-3474316FA4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0D00-BDC0-4CDF-AA38-295C850362D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ABEB771-01A4-4115-AD36-3474316FA4A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0D00-BDC0-4CDF-AA38-295C850362D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B771-01A4-4115-AD36-3474316FA4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0D00-BDC0-4CDF-AA38-295C850362D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B771-01A4-4115-AD36-3474316FA4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0D00-BDC0-4CDF-AA38-295C850362D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B771-01A4-4115-AD36-3474316FA4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0D00-BDC0-4CDF-AA38-295C850362D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B771-01A4-4115-AD36-3474316FA4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0D00-BDC0-4CDF-AA38-295C850362D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B771-01A4-4115-AD36-3474316FA4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D0D00-BDC0-4CDF-AA38-295C850362D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B771-01A4-4115-AD36-3474316FA4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1D0D00-BDC0-4CDF-AA38-295C850362D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ABEB771-01A4-4115-AD36-3474316FA4A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3.3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90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762000" y="1214438"/>
            <a:ext cx="77057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dirty="0" smtClean="0">
                <a:solidFill>
                  <a:srgbClr val="FFCC00"/>
                </a:solidFill>
              </a:rPr>
              <a:t>Electromagnetic spectrum</a:t>
            </a:r>
            <a:endParaRPr lang="en-US" sz="2800" i="1" dirty="0">
              <a:solidFill>
                <a:srgbClr val="FFCC00"/>
              </a:solidFill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757238" y="1905000"/>
            <a:ext cx="7929562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 marL="234950" indent="-234950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Font typeface="Arial" charset="0"/>
              <a:buChar char="•"/>
              <a:tabLst>
                <a:tab pos="234950" algn="l"/>
                <a:tab pos="1149350" algn="l"/>
                <a:tab pos="2063750" algn="l"/>
                <a:tab pos="2978150" algn="l"/>
                <a:tab pos="3892550" algn="l"/>
                <a:tab pos="4806950" algn="l"/>
                <a:tab pos="5721350" algn="l"/>
                <a:tab pos="6635750" algn="l"/>
                <a:tab pos="7550150" algn="l"/>
                <a:tab pos="8464550" algn="l"/>
                <a:tab pos="9378950" algn="l"/>
                <a:tab pos="10293350" algn="l"/>
              </a:tabLst>
            </a:pPr>
            <a:r>
              <a:rPr lang="en-US">
                <a:solidFill>
                  <a:srgbClr val="FFFFFF"/>
                </a:solidFill>
              </a:rPr>
              <a:t>The </a:t>
            </a:r>
            <a:r>
              <a:rPr lang="en-US" b="0">
                <a:solidFill>
                  <a:srgbClr val="FFCC00"/>
                </a:solidFill>
              </a:rPr>
              <a:t>electromagnetic spectrum </a:t>
            </a:r>
            <a:r>
              <a:rPr lang="en-US">
                <a:solidFill>
                  <a:srgbClr val="FFFFFF"/>
                </a:solidFill>
              </a:rPr>
              <a:t>is all of the frequencies or wavelengths of electromagnetic radiation. </a:t>
            </a:r>
          </a:p>
          <a:p>
            <a:pPr marL="692150" lvl="1" indent="-234950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Font typeface="Arial" charset="0"/>
              <a:buChar char="•"/>
              <a:tabLst>
                <a:tab pos="234950" algn="l"/>
                <a:tab pos="1149350" algn="l"/>
                <a:tab pos="2063750" algn="l"/>
                <a:tab pos="2978150" algn="l"/>
                <a:tab pos="3892550" algn="l"/>
                <a:tab pos="4806950" algn="l"/>
                <a:tab pos="5721350" algn="l"/>
                <a:tab pos="6635750" algn="l"/>
                <a:tab pos="7550150" algn="l"/>
                <a:tab pos="8464550" algn="l"/>
                <a:tab pos="9378950" algn="l"/>
                <a:tab pos="10293350" algn="l"/>
              </a:tabLst>
            </a:pPr>
            <a:r>
              <a:rPr lang="en-US">
                <a:solidFill>
                  <a:srgbClr val="FFFFFF"/>
                </a:solidFill>
              </a:rPr>
              <a:t>The wavelength of light can vary from 10</a:t>
            </a:r>
            <a:r>
              <a:rPr lang="en-US" baseline="30000">
                <a:solidFill>
                  <a:srgbClr val="FFFFFF"/>
                </a:solidFill>
              </a:rPr>
              <a:t>5</a:t>
            </a:r>
            <a:r>
              <a:rPr lang="en-US">
                <a:solidFill>
                  <a:srgbClr val="FFFFFF"/>
                </a:solidFill>
              </a:rPr>
              <a:t> m to less than 10</a:t>
            </a:r>
            <a:r>
              <a:rPr lang="en-US" baseline="30000">
                <a:solidFill>
                  <a:srgbClr val="FFFFFF"/>
                </a:solidFill>
                <a:cs typeface="Arial" charset="0"/>
              </a:rPr>
              <a:t>–</a:t>
            </a:r>
            <a:r>
              <a:rPr lang="en-US" baseline="30000">
                <a:solidFill>
                  <a:srgbClr val="FFFFFF"/>
                </a:solidFill>
              </a:rPr>
              <a:t>13</a:t>
            </a:r>
            <a:r>
              <a:rPr lang="en-US">
                <a:solidFill>
                  <a:srgbClr val="FFFFFF"/>
                </a:solidFill>
              </a:rPr>
              <a:t> m. </a:t>
            </a:r>
          </a:p>
          <a:p>
            <a:pPr marL="234950" indent="-234950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Font typeface="Arial" charset="0"/>
              <a:buChar char="•"/>
              <a:tabLst>
                <a:tab pos="234950" algn="l"/>
                <a:tab pos="1149350" algn="l"/>
                <a:tab pos="2063750" algn="l"/>
                <a:tab pos="2978150" algn="l"/>
                <a:tab pos="3892550" algn="l"/>
                <a:tab pos="4806950" algn="l"/>
                <a:tab pos="5721350" algn="l"/>
                <a:tab pos="6635750" algn="l"/>
                <a:tab pos="7550150" algn="l"/>
                <a:tab pos="8464550" algn="l"/>
                <a:tab pos="9378950" algn="l"/>
                <a:tab pos="10293350" algn="l"/>
              </a:tabLst>
            </a:pPr>
            <a:r>
              <a:rPr lang="en-US">
                <a:solidFill>
                  <a:srgbClr val="FFFFFF"/>
                </a:solidFill>
              </a:rPr>
              <a:t>In 1905, Albert Einstein proposed that light also has some properties of particles. </a:t>
            </a:r>
          </a:p>
          <a:p>
            <a:pPr marL="234950" indent="-234950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Font typeface="Arial" charset="0"/>
              <a:buChar char="•"/>
              <a:tabLst>
                <a:tab pos="234950" algn="l"/>
                <a:tab pos="1149350" algn="l"/>
                <a:tab pos="2063750" algn="l"/>
                <a:tab pos="2978150" algn="l"/>
                <a:tab pos="3892550" algn="l"/>
                <a:tab pos="4806950" algn="l"/>
                <a:tab pos="5721350" algn="l"/>
                <a:tab pos="6635750" algn="l"/>
                <a:tab pos="7550150" algn="l"/>
                <a:tab pos="8464550" algn="l"/>
                <a:tab pos="9378950" algn="l"/>
                <a:tab pos="10293350" algn="l"/>
              </a:tabLst>
            </a:pPr>
            <a:r>
              <a:rPr lang="en-US">
                <a:solidFill>
                  <a:srgbClr val="FFFFFF"/>
                </a:solidFill>
              </a:rPr>
              <a:t>His theory would explain a phenomenon known as the </a:t>
            </a:r>
            <a:r>
              <a:rPr lang="en-US" i="1">
                <a:solidFill>
                  <a:srgbClr val="FFCC00"/>
                </a:solidFill>
              </a:rPr>
              <a:t>photoelectric effect. </a:t>
            </a:r>
          </a:p>
          <a:p>
            <a:pPr marL="692150" lvl="1" indent="-234950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Font typeface="Arial" charset="0"/>
              <a:buChar char="•"/>
              <a:tabLst>
                <a:tab pos="234950" algn="l"/>
                <a:tab pos="1149350" algn="l"/>
                <a:tab pos="2063750" algn="l"/>
                <a:tab pos="2978150" algn="l"/>
                <a:tab pos="3892550" algn="l"/>
                <a:tab pos="4806950" algn="l"/>
                <a:tab pos="5721350" algn="l"/>
                <a:tab pos="6635750" algn="l"/>
                <a:tab pos="7550150" algn="l"/>
                <a:tab pos="8464550" algn="l"/>
                <a:tab pos="9378950" algn="l"/>
                <a:tab pos="10293350" algn="l"/>
              </a:tabLst>
            </a:pPr>
            <a:r>
              <a:rPr lang="en-US" sz="2000">
                <a:solidFill>
                  <a:srgbClr val="FFFFFF"/>
                </a:solidFill>
              </a:rPr>
              <a:t>This effect happens when light strikes a metal and electrons are released.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3500438" y="153988"/>
            <a:ext cx="4672012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000" b="0">
                <a:solidFill>
                  <a:srgbClr val="FFCC00"/>
                </a:solidFill>
              </a:rPr>
              <a:t>Section</a:t>
            </a:r>
            <a:r>
              <a:rPr lang="en-US" sz="2000" b="0"/>
              <a:t> </a:t>
            </a:r>
            <a:r>
              <a:rPr lang="en-US" sz="2000" b="0">
                <a:solidFill>
                  <a:srgbClr val="FFCC00"/>
                </a:solidFill>
              </a:rPr>
              <a:t>3  </a:t>
            </a:r>
            <a:r>
              <a:rPr lang="en-US" sz="2000" b="0"/>
              <a:t>Electron Configuration</a:t>
            </a: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1136650" y="153988"/>
            <a:ext cx="18208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>
                <a:solidFill>
                  <a:srgbClr val="FFFFFF"/>
                </a:solidFill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15773030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762000" y="1214438"/>
            <a:ext cx="77057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dirty="0" smtClean="0">
                <a:solidFill>
                  <a:srgbClr val="FFCC00"/>
                </a:solidFill>
              </a:rPr>
              <a:t>Einstein and Light</a:t>
            </a:r>
            <a:endParaRPr lang="en-US" sz="2800" i="1" dirty="0">
              <a:solidFill>
                <a:srgbClr val="FFCC00"/>
              </a:solidFill>
            </a:endParaRP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762000" y="1900238"/>
            <a:ext cx="7705725" cy="426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 marL="231775" indent="-231775">
              <a:lnSpc>
                <a:spcPct val="95000"/>
              </a:lnSpc>
              <a:spcBef>
                <a:spcPts val="120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>
                <a:solidFill>
                  <a:srgbClr val="FFFFFF"/>
                </a:solidFill>
              </a:rPr>
              <a:t>Einstein proposed that light has the properties of both waves and particles. </a:t>
            </a:r>
          </a:p>
          <a:p>
            <a:pPr marL="692150" lvl="1" indent="-234950">
              <a:spcBef>
                <a:spcPts val="120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>
                <a:solidFill>
                  <a:srgbClr val="FFFFFF"/>
                </a:solidFill>
              </a:rPr>
              <a:t>Light can be described as a stream of particles, the energy of which is determined by the light’s frequency. </a:t>
            </a:r>
          </a:p>
          <a:p>
            <a:pPr marL="231775" indent="-231775">
              <a:spcBef>
                <a:spcPts val="1200"/>
              </a:spcBef>
              <a:buClrTx/>
              <a:buFontTx/>
              <a:buNone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b="0">
                <a:solidFill>
                  <a:srgbClr val="FFCC00"/>
                </a:solidFill>
              </a:rPr>
              <a:t>Light is an electromagnetic wave.</a:t>
            </a:r>
          </a:p>
          <a:p>
            <a:pPr marL="692150" lvl="1" indent="-234950">
              <a:spcBef>
                <a:spcPts val="100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sz="2000">
                <a:solidFill>
                  <a:srgbClr val="FFFFFF"/>
                </a:solidFill>
              </a:rPr>
              <a:t>Red light has a low frequency and a long wavelength.</a:t>
            </a:r>
          </a:p>
          <a:p>
            <a:pPr marL="692150" lvl="1" indent="-234950">
              <a:spcBef>
                <a:spcPts val="100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sz="2000">
                <a:solidFill>
                  <a:srgbClr val="FFFFFF"/>
                </a:solidFill>
              </a:rPr>
              <a:t>Violet light has a high frequency and a short wavelength. </a:t>
            </a:r>
          </a:p>
          <a:p>
            <a:pPr marL="231775" indent="-231775">
              <a:lnSpc>
                <a:spcPct val="95000"/>
              </a:lnSpc>
              <a:spcBef>
                <a:spcPts val="120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>
                <a:solidFill>
                  <a:srgbClr val="FFFFFF"/>
                </a:solidFill>
              </a:rPr>
              <a:t>The frequency and wavelength of a wave are inversely related.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3500438" y="152400"/>
            <a:ext cx="467201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000" b="0">
                <a:solidFill>
                  <a:srgbClr val="FFCC00"/>
                </a:solidFill>
              </a:rPr>
              <a:t>Section</a:t>
            </a:r>
            <a:r>
              <a:rPr lang="en-US" sz="2000" b="0"/>
              <a:t> </a:t>
            </a:r>
            <a:r>
              <a:rPr lang="en-US" sz="2000" b="0">
                <a:solidFill>
                  <a:srgbClr val="FFCC00"/>
                </a:solidFill>
              </a:rPr>
              <a:t>3  </a:t>
            </a:r>
            <a:r>
              <a:rPr lang="en-US" sz="2000" b="0"/>
              <a:t>Electron Configuration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1136650" y="153988"/>
            <a:ext cx="18208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>
                <a:solidFill>
                  <a:srgbClr val="FFFFFF"/>
                </a:solidFill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13207084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762000" y="985838"/>
            <a:ext cx="7705725" cy="88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>
                <a:solidFill>
                  <a:srgbClr val="FFCC00"/>
                </a:solidFill>
              </a:rPr>
              <a:t>Electrons and Light, </a:t>
            </a:r>
            <a:r>
              <a:rPr lang="en-US" sz="2800" i="1">
                <a:solidFill>
                  <a:srgbClr val="FFCC00"/>
                </a:solidFill>
              </a:rPr>
              <a:t>continued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>
                <a:solidFill>
                  <a:srgbClr val="FFCC00"/>
                </a:solidFill>
              </a:rPr>
              <a:t>Light is an electromagnetic Wave, </a:t>
            </a:r>
            <a:r>
              <a:rPr lang="en-US" i="1">
                <a:solidFill>
                  <a:srgbClr val="FFCC00"/>
                </a:solidFill>
              </a:rPr>
              <a:t>continued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762000" y="1900238"/>
            <a:ext cx="7705725" cy="118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 marL="231775" indent="-231775"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>
                <a:solidFill>
                  <a:srgbClr val="FFFFFF"/>
                </a:solidFill>
              </a:rPr>
              <a:t>The frequency and wavelength of a wave are inversely related. </a:t>
            </a:r>
          </a:p>
          <a:p>
            <a:pPr marL="692150" lvl="1" indent="-234950"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>
                <a:solidFill>
                  <a:srgbClr val="FFFFFF"/>
                </a:solidFill>
              </a:rPr>
              <a:t>As frequency increases, wavelength decreases.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3500438" y="153988"/>
            <a:ext cx="4672012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000" b="0">
                <a:solidFill>
                  <a:srgbClr val="FFCC00"/>
                </a:solidFill>
              </a:rPr>
              <a:t>Section</a:t>
            </a:r>
            <a:r>
              <a:rPr lang="en-US" sz="2000" b="0"/>
              <a:t> </a:t>
            </a:r>
            <a:r>
              <a:rPr lang="en-US" sz="2000" b="0">
                <a:solidFill>
                  <a:srgbClr val="FFCC00"/>
                </a:solidFill>
              </a:rPr>
              <a:t>3  </a:t>
            </a:r>
            <a:r>
              <a:rPr lang="en-US" sz="2000" b="0"/>
              <a:t>Electron Configuration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1136650" y="153988"/>
            <a:ext cx="18208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>
                <a:solidFill>
                  <a:srgbClr val="FFFFFF"/>
                </a:solidFill>
              </a:rPr>
              <a:t>Chapter 3</a:t>
            </a:r>
          </a:p>
        </p:txBody>
      </p:sp>
      <p:pic>
        <p:nvPicPr>
          <p:cNvPr id="829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238" y="3200400"/>
            <a:ext cx="6219825" cy="2849563"/>
          </a:xfrm>
          <a:prstGeom prst="rect">
            <a:avLst/>
          </a:prstGeom>
          <a:noFill/>
          <a:ln w="936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14538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762000" y="9906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spcBef>
                <a:spcPts val="700"/>
              </a:spcBef>
              <a:buClrTx/>
              <a:buFontTx/>
              <a:buNone/>
            </a:pPr>
            <a:r>
              <a:rPr lang="en-US" sz="2800" b="0">
                <a:solidFill>
                  <a:srgbClr val="000000"/>
                </a:solidFill>
              </a:rPr>
              <a:t>Wavelength and Frequency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3500438" y="153988"/>
            <a:ext cx="4672012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000" b="0">
                <a:solidFill>
                  <a:srgbClr val="FFCC00"/>
                </a:solidFill>
              </a:rPr>
              <a:t>Section</a:t>
            </a:r>
            <a:r>
              <a:rPr lang="en-US" sz="2000" b="0"/>
              <a:t> </a:t>
            </a:r>
            <a:r>
              <a:rPr lang="en-US" sz="2000" b="0">
                <a:solidFill>
                  <a:srgbClr val="FFCC00"/>
                </a:solidFill>
              </a:rPr>
              <a:t>3  </a:t>
            </a:r>
            <a:r>
              <a:rPr lang="en-US" sz="2000" b="0"/>
              <a:t>Electron Configuration</a:t>
            </a: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1136650" y="153988"/>
            <a:ext cx="18208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>
                <a:solidFill>
                  <a:srgbClr val="FFFFFF"/>
                </a:solidFill>
              </a:rPr>
              <a:t>Chapter 3</a:t>
            </a:r>
          </a:p>
        </p:txBody>
      </p:sp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600200"/>
            <a:ext cx="8023225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38166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762000" y="985838"/>
            <a:ext cx="7705725" cy="797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i="1" dirty="0">
              <a:solidFill>
                <a:srgbClr val="FFCC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>
                <a:solidFill>
                  <a:srgbClr val="FFCC00"/>
                </a:solidFill>
              </a:rPr>
              <a:t>Light Emission</a:t>
            </a: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762000" y="1900238"/>
            <a:ext cx="7705725" cy="374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 marL="231775" indent="-231775"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dirty="0">
                <a:solidFill>
                  <a:srgbClr val="FFFFFF"/>
                </a:solidFill>
              </a:rPr>
              <a:t>When a high-voltage current is passed through a tube of hydrogen gas at low pressure, lavender-colored light is seen. When this light passes through a prism, you can see that the light is made of only a few colors. This spectrum of a few colors is called a </a:t>
            </a:r>
            <a:r>
              <a:rPr lang="en-US" i="1" dirty="0">
                <a:solidFill>
                  <a:srgbClr val="FFCC00"/>
                </a:solidFill>
              </a:rPr>
              <a:t>line-emission spectrum.</a:t>
            </a:r>
          </a:p>
          <a:p>
            <a:pPr marL="231775" indent="-231775">
              <a:buClr>
                <a:srgbClr val="FFCC00"/>
              </a:buClr>
              <a:buFont typeface="Arial" charset="0"/>
              <a:buNone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endParaRPr lang="en-US" dirty="0">
              <a:solidFill>
                <a:srgbClr val="FFCC00"/>
              </a:solidFill>
            </a:endParaRPr>
          </a:p>
          <a:p>
            <a:pPr marL="231775" indent="-231775"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dirty="0">
                <a:solidFill>
                  <a:srgbClr val="FFFFFF"/>
                </a:solidFill>
              </a:rPr>
              <a:t>Experiments with other gaseous elements show that each element has a line-emission spectrum that is made of a different pattern of colors.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3500438" y="152400"/>
            <a:ext cx="467201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000" b="0">
                <a:solidFill>
                  <a:srgbClr val="FFCC00"/>
                </a:solidFill>
              </a:rPr>
              <a:t>Section</a:t>
            </a:r>
            <a:r>
              <a:rPr lang="en-US" sz="2000" b="0"/>
              <a:t> </a:t>
            </a:r>
            <a:r>
              <a:rPr lang="en-US" sz="2000" b="0">
                <a:solidFill>
                  <a:srgbClr val="FFCC00"/>
                </a:solidFill>
              </a:rPr>
              <a:t>3  </a:t>
            </a:r>
            <a:r>
              <a:rPr lang="en-US" sz="2000" b="0"/>
              <a:t>Electron Configuration</a:t>
            </a: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1136650" y="153988"/>
            <a:ext cx="18208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>
                <a:solidFill>
                  <a:srgbClr val="FFFFFF"/>
                </a:solidFill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37761856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1219200"/>
            <a:ext cx="782002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11054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762000" y="985838"/>
            <a:ext cx="7705725" cy="36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1" dirty="0" smtClean="0">
                <a:solidFill>
                  <a:srgbClr val="FFCC00"/>
                </a:solidFill>
              </a:rPr>
              <a:t>Hydrogen Line-emission Spectrum</a:t>
            </a:r>
            <a:endParaRPr lang="en-US" i="1" dirty="0">
              <a:solidFill>
                <a:srgbClr val="FFCC00"/>
              </a:solidFill>
            </a:endParaRP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762000" y="1900238"/>
            <a:ext cx="7705725" cy="370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 marL="231775" indent="-231775">
              <a:lnSpc>
                <a:spcPct val="90000"/>
              </a:lnSpc>
              <a:spcBef>
                <a:spcPts val="120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dirty="0">
                <a:solidFill>
                  <a:srgbClr val="FFFFFF"/>
                </a:solidFill>
              </a:rPr>
              <a:t>In 1913, Bohr showed that hydrogen’s line-emission spectrum could be explained by assuming that the hydrogen atom’s electron can be in any one of a number of distinct energy levels.</a:t>
            </a:r>
          </a:p>
          <a:p>
            <a:pPr marL="692150" lvl="1" indent="-234950">
              <a:lnSpc>
                <a:spcPct val="90000"/>
              </a:lnSpc>
              <a:spcBef>
                <a:spcPts val="100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sz="2000" dirty="0">
                <a:solidFill>
                  <a:srgbClr val="FFFFFF"/>
                </a:solidFill>
              </a:rPr>
              <a:t>An electron can move from a low energy level to a high energy level by absorbing energy.</a:t>
            </a:r>
            <a:r>
              <a:rPr lang="en-US" sz="2000" b="0" dirty="0">
                <a:solidFill>
                  <a:srgbClr val="FFFFFF"/>
                </a:solidFill>
              </a:rPr>
              <a:t> </a:t>
            </a:r>
          </a:p>
          <a:p>
            <a:pPr marL="692150" lvl="1" indent="-234950">
              <a:lnSpc>
                <a:spcPct val="90000"/>
              </a:lnSpc>
              <a:spcBef>
                <a:spcPts val="100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sz="2000" dirty="0">
                <a:solidFill>
                  <a:srgbClr val="FFFFFF"/>
                </a:solidFill>
              </a:rPr>
              <a:t>Electrons at a higher energy level are unstable and can move to a lower energy level by releasing energy. This energy is released as light that has a specific wavelength. </a:t>
            </a:r>
          </a:p>
          <a:p>
            <a:pPr marL="692150" lvl="1" indent="-234950">
              <a:lnSpc>
                <a:spcPct val="90000"/>
              </a:lnSpc>
              <a:spcBef>
                <a:spcPts val="100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sz="2000" dirty="0">
                <a:solidFill>
                  <a:srgbClr val="FFFFFF"/>
                </a:solidFill>
              </a:rPr>
              <a:t>Each different move from a particular energy level to a lower energy level will release light of a different wavelength.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3500438" y="152400"/>
            <a:ext cx="467201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000" b="0">
                <a:solidFill>
                  <a:srgbClr val="FFCC00"/>
                </a:solidFill>
              </a:rPr>
              <a:t>Section</a:t>
            </a:r>
            <a:r>
              <a:rPr lang="en-US" sz="2000" b="0"/>
              <a:t> </a:t>
            </a:r>
            <a:r>
              <a:rPr lang="en-US" sz="2000" b="0">
                <a:solidFill>
                  <a:srgbClr val="FFCC00"/>
                </a:solidFill>
              </a:rPr>
              <a:t>3  </a:t>
            </a:r>
            <a:r>
              <a:rPr lang="en-US" sz="2000" b="0"/>
              <a:t>Electron Configuration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1136650" y="153988"/>
            <a:ext cx="18208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>
                <a:solidFill>
                  <a:srgbClr val="FFFFFF"/>
                </a:solidFill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14516507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8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762000" y="985838"/>
            <a:ext cx="7705725" cy="52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dirty="0" smtClean="0">
                <a:solidFill>
                  <a:srgbClr val="FFCC00"/>
                </a:solidFill>
              </a:rPr>
              <a:t>Electrons Movement</a:t>
            </a:r>
            <a:endParaRPr lang="en-US" b="0" dirty="0">
              <a:solidFill>
                <a:srgbClr val="FFCC00"/>
              </a:solidFill>
            </a:endParaRP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762000" y="1900238"/>
            <a:ext cx="7705725" cy="2875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 marL="231775" indent="-231775">
              <a:lnSpc>
                <a:spcPct val="95000"/>
              </a:lnSpc>
              <a:spcBef>
                <a:spcPts val="120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dirty="0">
                <a:solidFill>
                  <a:srgbClr val="FFFFFF"/>
                </a:solidFill>
              </a:rPr>
              <a:t>An electron in a state of its lowest possible energy, is in a </a:t>
            </a:r>
            <a:r>
              <a:rPr lang="en-US" b="0" dirty="0">
                <a:solidFill>
                  <a:srgbClr val="FFCC00"/>
                </a:solidFill>
              </a:rPr>
              <a:t>ground state.</a:t>
            </a:r>
          </a:p>
          <a:p>
            <a:pPr marL="692150" lvl="1" indent="-234950">
              <a:lnSpc>
                <a:spcPct val="95000"/>
              </a:lnSpc>
              <a:spcBef>
                <a:spcPts val="100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sz="2000" dirty="0">
                <a:solidFill>
                  <a:srgbClr val="FFFFFF"/>
                </a:solidFill>
              </a:rPr>
              <a:t>The ground state is the lowest energy state of a quantized system</a:t>
            </a:r>
          </a:p>
          <a:p>
            <a:pPr marL="231775" indent="-231775">
              <a:lnSpc>
                <a:spcPct val="95000"/>
              </a:lnSpc>
              <a:spcBef>
                <a:spcPts val="120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dirty="0">
                <a:solidFill>
                  <a:srgbClr val="FFFFFF"/>
                </a:solidFill>
              </a:rPr>
              <a:t>If an electron gains energy, it moves to an </a:t>
            </a:r>
            <a:r>
              <a:rPr lang="en-US" b="0" dirty="0">
                <a:solidFill>
                  <a:srgbClr val="FFCC00"/>
                </a:solidFill>
              </a:rPr>
              <a:t>excited state.</a:t>
            </a:r>
          </a:p>
          <a:p>
            <a:pPr marL="692150" lvl="1" indent="-234950">
              <a:lnSpc>
                <a:spcPct val="95000"/>
              </a:lnSpc>
              <a:spcBef>
                <a:spcPts val="100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sz="2000" dirty="0">
                <a:solidFill>
                  <a:srgbClr val="FFFFFF"/>
                </a:solidFill>
              </a:rPr>
              <a:t>An excited state is</a:t>
            </a:r>
            <a:r>
              <a:rPr lang="en-US" sz="2000" b="0" dirty="0">
                <a:solidFill>
                  <a:srgbClr val="FFCC00"/>
                </a:solidFill>
              </a:rPr>
              <a:t>  </a:t>
            </a:r>
            <a:r>
              <a:rPr lang="en-US" sz="2000" dirty="0">
                <a:solidFill>
                  <a:srgbClr val="FFFFFF"/>
                </a:solidFill>
              </a:rPr>
              <a:t>a state in which an atom has more energy than it does at its ground state</a:t>
            </a:r>
          </a:p>
          <a:p>
            <a:pPr marL="1146175" lvl="2" indent="-231775">
              <a:lnSpc>
                <a:spcPct val="95000"/>
              </a:lnSpc>
              <a:spcBef>
                <a:spcPts val="120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dirty="0">
                <a:solidFill>
                  <a:srgbClr val="FFFFFF"/>
                </a:solidFill>
              </a:rPr>
              <a:t>An electron in an excited state will release a specific quantity of energy as it quickly “falls” back to its ground state. 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3500438" y="152400"/>
            <a:ext cx="467201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000" b="0">
                <a:solidFill>
                  <a:srgbClr val="FFCC00"/>
                </a:solidFill>
              </a:rPr>
              <a:t>Section</a:t>
            </a:r>
            <a:r>
              <a:rPr lang="en-US" sz="2000" b="0"/>
              <a:t> </a:t>
            </a:r>
            <a:r>
              <a:rPr lang="en-US" sz="2000" b="0">
                <a:solidFill>
                  <a:srgbClr val="FFCC00"/>
                </a:solidFill>
              </a:rPr>
              <a:t>3  </a:t>
            </a:r>
            <a:r>
              <a:rPr lang="en-US" sz="2000" b="0"/>
              <a:t>Electron Configuration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1136650" y="153988"/>
            <a:ext cx="18208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>
                <a:solidFill>
                  <a:srgbClr val="FFFFFF"/>
                </a:solidFill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387962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757238" y="985838"/>
            <a:ext cx="8153400" cy="88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>
                <a:solidFill>
                  <a:srgbClr val="FFCC00"/>
                </a:solidFill>
              </a:rPr>
              <a:t>Electrons and Light, </a:t>
            </a:r>
            <a:r>
              <a:rPr lang="en-US" sz="2800" i="1">
                <a:solidFill>
                  <a:srgbClr val="FFCC00"/>
                </a:solidFill>
              </a:rPr>
              <a:t>continued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>
                <a:solidFill>
                  <a:srgbClr val="FFCC00"/>
                </a:solidFill>
              </a:rPr>
              <a:t>Light Provides Information About Electrons, </a:t>
            </a:r>
            <a:r>
              <a:rPr lang="en-US" i="1">
                <a:solidFill>
                  <a:srgbClr val="FFCC00"/>
                </a:solidFill>
              </a:rPr>
              <a:t>continued</a:t>
            </a: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4552950" y="1900238"/>
            <a:ext cx="3981450" cy="374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 marL="231775" indent="-231775"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>
                <a:solidFill>
                  <a:srgbClr val="FFFFFF"/>
                </a:solidFill>
              </a:rPr>
              <a:t>An electron in a hydrogen atom can move between only certain energy states, shown as </a:t>
            </a:r>
            <a:r>
              <a:rPr lang="en-US" i="1">
                <a:solidFill>
                  <a:srgbClr val="FFFFFF"/>
                </a:solidFill>
              </a:rPr>
              <a:t>n </a:t>
            </a:r>
            <a:r>
              <a:rPr lang="en-US">
                <a:solidFill>
                  <a:srgbClr val="FFFFFF"/>
                </a:solidFill>
              </a:rPr>
              <a:t>= 1 to </a:t>
            </a:r>
            <a:r>
              <a:rPr lang="en-US" i="1">
                <a:solidFill>
                  <a:srgbClr val="FFFFFF"/>
                </a:solidFill>
              </a:rPr>
              <a:t>n </a:t>
            </a:r>
            <a:r>
              <a:rPr lang="en-US">
                <a:solidFill>
                  <a:srgbClr val="FFFFFF"/>
                </a:solidFill>
              </a:rPr>
              <a:t>= 7.</a:t>
            </a:r>
          </a:p>
          <a:p>
            <a:pPr marL="231775" indent="-231775">
              <a:buClr>
                <a:srgbClr val="FFCC00"/>
              </a:buClr>
              <a:buFont typeface="Arial" charset="0"/>
              <a:buNone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endParaRPr lang="en-US">
              <a:solidFill>
                <a:srgbClr val="FFFFFF"/>
              </a:solidFill>
            </a:endParaRPr>
          </a:p>
          <a:p>
            <a:pPr marL="231775" indent="-231775"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>
                <a:solidFill>
                  <a:srgbClr val="FFFFFF"/>
                </a:solidFill>
              </a:rPr>
              <a:t>In dropping from a higher energy state to a lower energy state, an electron emits a characteristic wavelength of light.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500438" y="153988"/>
            <a:ext cx="4672012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000" b="0">
                <a:solidFill>
                  <a:srgbClr val="FFCC00"/>
                </a:solidFill>
              </a:rPr>
              <a:t>Section</a:t>
            </a:r>
            <a:r>
              <a:rPr lang="en-US" sz="2000" b="0"/>
              <a:t> </a:t>
            </a:r>
            <a:r>
              <a:rPr lang="en-US" sz="2000" b="0">
                <a:solidFill>
                  <a:srgbClr val="FFCC00"/>
                </a:solidFill>
              </a:rPr>
              <a:t>3  </a:t>
            </a:r>
            <a:r>
              <a:rPr lang="en-US" sz="2000" b="0"/>
              <a:t>Electron Configuration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1136650" y="153988"/>
            <a:ext cx="18208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>
                <a:solidFill>
                  <a:srgbClr val="FFFFFF"/>
                </a:solidFill>
              </a:rPr>
              <a:t>Chapter 3</a:t>
            </a:r>
          </a:p>
        </p:txBody>
      </p:sp>
      <p:pic>
        <p:nvPicPr>
          <p:cNvPr id="9011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00250"/>
            <a:ext cx="3584575" cy="4010025"/>
          </a:xfrm>
          <a:prstGeom prst="rect">
            <a:avLst/>
          </a:prstGeom>
          <a:noFill/>
          <a:ln w="9360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55597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762000" y="9906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spcBef>
                <a:spcPts val="700"/>
              </a:spcBef>
              <a:buClrTx/>
              <a:buFontTx/>
              <a:buNone/>
            </a:pPr>
            <a:r>
              <a:rPr lang="en-US" sz="2800" b="0">
                <a:solidFill>
                  <a:srgbClr val="000000"/>
                </a:solidFill>
              </a:rPr>
              <a:t>Hydrogen’s Line-Emission Spectrum</a:t>
            </a:r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500438" y="153988"/>
            <a:ext cx="4672012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000" b="0">
                <a:solidFill>
                  <a:srgbClr val="FFCC00"/>
                </a:solidFill>
              </a:rPr>
              <a:t>Section</a:t>
            </a:r>
            <a:r>
              <a:rPr lang="en-US" sz="2000" b="0"/>
              <a:t> </a:t>
            </a:r>
            <a:r>
              <a:rPr lang="en-US" sz="2000" b="0">
                <a:solidFill>
                  <a:srgbClr val="FFCC00"/>
                </a:solidFill>
              </a:rPr>
              <a:t>3  </a:t>
            </a:r>
            <a:r>
              <a:rPr lang="en-US" sz="2000" b="0"/>
              <a:t>Electron Configuration</a:t>
            </a: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1136650" y="153988"/>
            <a:ext cx="18208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>
                <a:solidFill>
                  <a:srgbClr val="FFFFFF"/>
                </a:solidFill>
              </a:rPr>
              <a:t>Chapter 3</a:t>
            </a:r>
          </a:p>
        </p:txBody>
      </p:sp>
      <p:pic>
        <p:nvPicPr>
          <p:cNvPr id="911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666875"/>
            <a:ext cx="8145462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85869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762000" y="985838"/>
            <a:ext cx="7705725" cy="36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 smtClean="0">
                <a:solidFill>
                  <a:srgbClr val="FFCC00"/>
                </a:solidFill>
              </a:rPr>
              <a:t>Nuclear Model of Atom</a:t>
            </a:r>
            <a:endParaRPr lang="en-US" b="0" dirty="0">
              <a:solidFill>
                <a:srgbClr val="FFCC00"/>
              </a:solidFill>
            </a:endParaRP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762000" y="1900238"/>
            <a:ext cx="7705725" cy="32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 marL="231775" indent="-231775">
              <a:spcBef>
                <a:spcPts val="150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dirty="0" smtClean="0">
                <a:solidFill>
                  <a:srgbClr val="FFFFFF"/>
                </a:solidFill>
              </a:rPr>
              <a:t>Experiments </a:t>
            </a:r>
            <a:r>
              <a:rPr lang="en-US" dirty="0">
                <a:solidFill>
                  <a:srgbClr val="FFFFFF"/>
                </a:solidFill>
              </a:rPr>
              <a:t>of </a:t>
            </a:r>
            <a:r>
              <a:rPr lang="en-US" dirty="0" smtClean="0">
                <a:solidFill>
                  <a:srgbClr val="FFFFFF"/>
                </a:solidFill>
              </a:rPr>
              <a:t>Rutherford led </a:t>
            </a:r>
            <a:r>
              <a:rPr lang="en-US" dirty="0">
                <a:solidFill>
                  <a:srgbClr val="FFFFFF"/>
                </a:solidFill>
              </a:rPr>
              <a:t>to the replacement of the plum pudding model of the atom with a nuclear model of the atom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  <a:endParaRPr lang="en-US" dirty="0">
              <a:solidFill>
                <a:srgbClr val="FFFFFF"/>
              </a:solidFill>
            </a:endParaRPr>
          </a:p>
          <a:p>
            <a:pPr marL="692150" lvl="1" indent="-234950">
              <a:spcBef>
                <a:spcPts val="125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sz="2000" dirty="0">
                <a:solidFill>
                  <a:srgbClr val="FFFFFF"/>
                </a:solidFill>
              </a:rPr>
              <a:t>Rutherford suggested that electrons, like planets orbiting the sun, revolve around the nucleus in circular or elliptical orbits.</a:t>
            </a:r>
          </a:p>
          <a:p>
            <a:pPr marL="692150" lvl="1" indent="-234950">
              <a:spcBef>
                <a:spcPts val="125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sz="2000" dirty="0">
                <a:solidFill>
                  <a:srgbClr val="FFFFFF"/>
                </a:solidFill>
              </a:rPr>
              <a:t>Rutherford’s model could not explain why electrons did not crash into the nucleus.</a:t>
            </a:r>
          </a:p>
          <a:p>
            <a:pPr marL="231775" indent="-231775">
              <a:spcBef>
                <a:spcPts val="150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dirty="0">
                <a:solidFill>
                  <a:srgbClr val="FFFFFF"/>
                </a:solidFill>
              </a:rPr>
              <a:t>The Rutherford model of the atom was replaced </a:t>
            </a:r>
            <a:r>
              <a:rPr lang="en-US" dirty="0" smtClean="0">
                <a:solidFill>
                  <a:srgbClr val="FFFFFF"/>
                </a:solidFill>
              </a:rPr>
              <a:t>by </a:t>
            </a:r>
            <a:r>
              <a:rPr lang="en-US" dirty="0">
                <a:solidFill>
                  <a:srgbClr val="FFFFFF"/>
                </a:solidFill>
              </a:rPr>
              <a:t>a model developed by </a:t>
            </a:r>
            <a:r>
              <a:rPr lang="en-US" dirty="0" err="1">
                <a:solidFill>
                  <a:srgbClr val="FFFFFF"/>
                </a:solidFill>
              </a:rPr>
              <a:t>Niels</a:t>
            </a:r>
            <a:r>
              <a:rPr lang="en-US" dirty="0">
                <a:solidFill>
                  <a:srgbClr val="FFFFFF"/>
                </a:solidFill>
              </a:rPr>
              <a:t> Bohr.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3500438" y="152400"/>
            <a:ext cx="467201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000" b="0">
                <a:solidFill>
                  <a:srgbClr val="FFCC00"/>
                </a:solidFill>
              </a:rPr>
              <a:t>Section</a:t>
            </a:r>
            <a:r>
              <a:rPr lang="en-US" sz="2000" b="0"/>
              <a:t> </a:t>
            </a:r>
            <a:r>
              <a:rPr lang="en-US" sz="2000" b="0">
                <a:solidFill>
                  <a:srgbClr val="FFCC00"/>
                </a:solidFill>
              </a:rPr>
              <a:t>3  </a:t>
            </a:r>
            <a:r>
              <a:rPr lang="en-US" sz="2000" b="0"/>
              <a:t>Electron Configuration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1136650" y="153988"/>
            <a:ext cx="18208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>
                <a:solidFill>
                  <a:srgbClr val="FFFFFF"/>
                </a:solidFill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34359035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0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762000" y="985838"/>
            <a:ext cx="7705725" cy="36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 smtClean="0">
                <a:solidFill>
                  <a:srgbClr val="FFCC00"/>
                </a:solidFill>
              </a:rPr>
              <a:t>Bohr’s Model</a:t>
            </a:r>
            <a:endParaRPr lang="en-US" b="0" dirty="0">
              <a:solidFill>
                <a:srgbClr val="FFCC00"/>
              </a:solidFill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762000" y="1900238"/>
            <a:ext cx="7705725" cy="4767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 marL="231775" indent="-231775"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sz="2300" dirty="0" smtClean="0">
                <a:solidFill>
                  <a:srgbClr val="FFFFFF"/>
                </a:solidFill>
              </a:rPr>
              <a:t>Bohr’s model</a:t>
            </a:r>
          </a:p>
          <a:p>
            <a:pPr marL="688975" lvl="1" indent="-231775"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sz="2300" dirty="0" smtClean="0">
                <a:solidFill>
                  <a:srgbClr val="FFFFFF"/>
                </a:solidFill>
              </a:rPr>
              <a:t>electrons </a:t>
            </a:r>
            <a:r>
              <a:rPr lang="en-US" sz="2300" dirty="0">
                <a:solidFill>
                  <a:srgbClr val="FFFFFF"/>
                </a:solidFill>
              </a:rPr>
              <a:t>can be only certain distances from the </a:t>
            </a:r>
            <a:r>
              <a:rPr lang="en-US" sz="2300" dirty="0" smtClean="0">
                <a:solidFill>
                  <a:srgbClr val="FFFFFF"/>
                </a:solidFill>
              </a:rPr>
              <a:t>nucleus</a:t>
            </a:r>
          </a:p>
          <a:p>
            <a:pPr marL="688975" lvl="1" indent="-231775"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sz="2300" dirty="0" smtClean="0">
                <a:solidFill>
                  <a:srgbClr val="FFFFFF"/>
                </a:solidFill>
              </a:rPr>
              <a:t>Each </a:t>
            </a:r>
            <a:r>
              <a:rPr lang="en-US" sz="2300" dirty="0">
                <a:solidFill>
                  <a:srgbClr val="FFFFFF"/>
                </a:solidFill>
              </a:rPr>
              <a:t>distance corresponds to a certain quantity of energy that an electron can have.</a:t>
            </a:r>
          </a:p>
          <a:p>
            <a:pPr marL="231775" indent="-231775">
              <a:buClr>
                <a:srgbClr val="FFCC00"/>
              </a:buClr>
              <a:buFont typeface="Arial" charset="0"/>
              <a:buNone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endParaRPr lang="en-US" sz="2300" dirty="0">
              <a:solidFill>
                <a:srgbClr val="FFFFFF"/>
              </a:solidFill>
            </a:endParaRPr>
          </a:p>
          <a:p>
            <a:pPr marL="692150" lvl="1" indent="-234950"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sz="2000" dirty="0">
                <a:solidFill>
                  <a:srgbClr val="FFFFFF"/>
                </a:solidFill>
              </a:rPr>
              <a:t>An electron that is as close to the nucleus as it can be is in its lowest energy level.</a:t>
            </a:r>
          </a:p>
          <a:p>
            <a:pPr marL="692150" lvl="1" indent="-234950">
              <a:buClr>
                <a:srgbClr val="FFCC00"/>
              </a:buClr>
              <a:buFont typeface="Arial" charset="0"/>
              <a:buNone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endParaRPr lang="en-US" sz="2000" dirty="0">
              <a:solidFill>
                <a:srgbClr val="FFFFFF"/>
              </a:solidFill>
            </a:endParaRPr>
          </a:p>
          <a:p>
            <a:pPr marL="692150" lvl="1" indent="-234950"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sz="2000" dirty="0">
                <a:solidFill>
                  <a:srgbClr val="FFFFFF"/>
                </a:solidFill>
              </a:rPr>
              <a:t>The farther an electron is from the nucleus, the higher the energy level that the electron occupies.</a:t>
            </a:r>
          </a:p>
          <a:p>
            <a:pPr marL="231775" indent="-231775">
              <a:buClr>
                <a:srgbClr val="FFCC00"/>
              </a:buClr>
              <a:buFont typeface="Arial" charset="0"/>
              <a:buNone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endParaRPr lang="en-US" sz="2000" dirty="0">
              <a:solidFill>
                <a:srgbClr val="FFFFFF"/>
              </a:solidFill>
            </a:endParaRPr>
          </a:p>
          <a:p>
            <a:pPr marL="231775" indent="-231775"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sz="2300" dirty="0">
                <a:solidFill>
                  <a:srgbClr val="FFFFFF"/>
                </a:solidFill>
              </a:rPr>
              <a:t>The difference in energy between two energy levels</a:t>
            </a:r>
            <a:br>
              <a:rPr lang="en-US" sz="2300" dirty="0">
                <a:solidFill>
                  <a:srgbClr val="FFFFFF"/>
                </a:solidFill>
              </a:rPr>
            </a:br>
            <a:r>
              <a:rPr lang="en-US" sz="2300" dirty="0">
                <a:solidFill>
                  <a:srgbClr val="FFFFFF"/>
                </a:solidFill>
              </a:rPr>
              <a:t> is known as a </a:t>
            </a:r>
            <a:r>
              <a:rPr lang="en-US" sz="2300" i="1" dirty="0">
                <a:solidFill>
                  <a:srgbClr val="FFCC00"/>
                </a:solidFill>
              </a:rPr>
              <a:t>quantum</a:t>
            </a:r>
            <a:r>
              <a:rPr lang="en-US" sz="2300" i="1" dirty="0">
                <a:solidFill>
                  <a:srgbClr val="FFFFFF"/>
                </a:solidFill>
              </a:rPr>
              <a:t> </a:t>
            </a:r>
            <a:r>
              <a:rPr lang="en-US" sz="2300" dirty="0">
                <a:solidFill>
                  <a:srgbClr val="FFFFFF"/>
                </a:solidFill>
              </a:rPr>
              <a:t>of energy.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3500438" y="152400"/>
            <a:ext cx="467201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000" b="0">
                <a:solidFill>
                  <a:srgbClr val="FFCC00"/>
                </a:solidFill>
              </a:rPr>
              <a:t>Section</a:t>
            </a:r>
            <a:r>
              <a:rPr lang="en-US" sz="2000" b="0"/>
              <a:t> </a:t>
            </a:r>
            <a:r>
              <a:rPr lang="en-US" sz="2000" b="0">
                <a:solidFill>
                  <a:srgbClr val="FFCC00"/>
                </a:solidFill>
              </a:rPr>
              <a:t>3  </a:t>
            </a:r>
            <a:r>
              <a:rPr lang="en-US" sz="2000" b="0"/>
              <a:t>Electron Configuration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1136650" y="153988"/>
            <a:ext cx="18208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>
                <a:solidFill>
                  <a:srgbClr val="FFFFFF"/>
                </a:solidFill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28696292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762000" y="985838"/>
            <a:ext cx="7705725" cy="88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>
                <a:solidFill>
                  <a:srgbClr val="FFCC00"/>
                </a:solidFill>
              </a:rPr>
              <a:t>Atomic Models, </a:t>
            </a:r>
            <a:r>
              <a:rPr lang="en-US" sz="2800" i="1">
                <a:solidFill>
                  <a:srgbClr val="FFCC00"/>
                </a:solidFill>
              </a:rPr>
              <a:t>continued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>
                <a:solidFill>
                  <a:srgbClr val="FFCC00"/>
                </a:solidFill>
              </a:rPr>
              <a:t>Bohr’s Model Confines Electrons to Energy Levels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3500438" y="153988"/>
            <a:ext cx="4672012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000" b="0">
                <a:solidFill>
                  <a:srgbClr val="FFCC00"/>
                </a:solidFill>
              </a:rPr>
              <a:t>Section</a:t>
            </a:r>
            <a:r>
              <a:rPr lang="en-US" sz="2000" b="0"/>
              <a:t> </a:t>
            </a:r>
            <a:r>
              <a:rPr lang="en-US" sz="2000" b="0">
                <a:solidFill>
                  <a:srgbClr val="FFCC00"/>
                </a:solidFill>
              </a:rPr>
              <a:t>3  </a:t>
            </a:r>
            <a:r>
              <a:rPr lang="en-US" sz="2000" b="0"/>
              <a:t>Electron Configuration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838200" y="4648200"/>
            <a:ext cx="3657600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34950" indent="-234950">
              <a:tabLst>
                <a:tab pos="804863" algn="l"/>
                <a:tab pos="1719263" algn="l"/>
                <a:tab pos="2633663" algn="l"/>
                <a:tab pos="3548063" algn="l"/>
                <a:tab pos="4462463" algn="l"/>
                <a:tab pos="5376863" algn="l"/>
                <a:tab pos="6291263" algn="l"/>
                <a:tab pos="7205663" algn="l"/>
                <a:tab pos="8120063" algn="l"/>
                <a:tab pos="9034463" algn="l"/>
                <a:tab pos="994886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 marL="574675" indent="-223838">
              <a:tabLst>
                <a:tab pos="804863" algn="l"/>
                <a:tab pos="1719263" algn="l"/>
                <a:tab pos="2633663" algn="l"/>
                <a:tab pos="3548063" algn="l"/>
                <a:tab pos="4462463" algn="l"/>
                <a:tab pos="5376863" algn="l"/>
                <a:tab pos="6291263" algn="l"/>
                <a:tab pos="7205663" algn="l"/>
                <a:tab pos="8120063" algn="l"/>
                <a:tab pos="9034463" algn="l"/>
                <a:tab pos="994886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804863" algn="l"/>
                <a:tab pos="1719263" algn="l"/>
                <a:tab pos="2633663" algn="l"/>
                <a:tab pos="3548063" algn="l"/>
                <a:tab pos="4462463" algn="l"/>
                <a:tab pos="5376863" algn="l"/>
                <a:tab pos="6291263" algn="l"/>
                <a:tab pos="7205663" algn="l"/>
                <a:tab pos="8120063" algn="l"/>
                <a:tab pos="9034463" algn="l"/>
                <a:tab pos="994886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804863" algn="l"/>
                <a:tab pos="1719263" algn="l"/>
                <a:tab pos="2633663" algn="l"/>
                <a:tab pos="3548063" algn="l"/>
                <a:tab pos="4462463" algn="l"/>
                <a:tab pos="5376863" algn="l"/>
                <a:tab pos="6291263" algn="l"/>
                <a:tab pos="7205663" algn="l"/>
                <a:tab pos="8120063" algn="l"/>
                <a:tab pos="9034463" algn="l"/>
                <a:tab pos="994886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804863" algn="l"/>
                <a:tab pos="1719263" algn="l"/>
                <a:tab pos="2633663" algn="l"/>
                <a:tab pos="3548063" algn="l"/>
                <a:tab pos="4462463" algn="l"/>
                <a:tab pos="5376863" algn="l"/>
                <a:tab pos="6291263" algn="l"/>
                <a:tab pos="7205663" algn="l"/>
                <a:tab pos="8120063" algn="l"/>
                <a:tab pos="9034463" algn="l"/>
                <a:tab pos="994886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804863" algn="l"/>
                <a:tab pos="1719263" algn="l"/>
                <a:tab pos="2633663" algn="l"/>
                <a:tab pos="3548063" algn="l"/>
                <a:tab pos="4462463" algn="l"/>
                <a:tab pos="5376863" algn="l"/>
                <a:tab pos="6291263" algn="l"/>
                <a:tab pos="7205663" algn="l"/>
                <a:tab pos="8120063" algn="l"/>
                <a:tab pos="9034463" algn="l"/>
                <a:tab pos="994886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804863" algn="l"/>
                <a:tab pos="1719263" algn="l"/>
                <a:tab pos="2633663" algn="l"/>
                <a:tab pos="3548063" algn="l"/>
                <a:tab pos="4462463" algn="l"/>
                <a:tab pos="5376863" algn="l"/>
                <a:tab pos="6291263" algn="l"/>
                <a:tab pos="7205663" algn="l"/>
                <a:tab pos="8120063" algn="l"/>
                <a:tab pos="9034463" algn="l"/>
                <a:tab pos="994886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804863" algn="l"/>
                <a:tab pos="1719263" algn="l"/>
                <a:tab pos="2633663" algn="l"/>
                <a:tab pos="3548063" algn="l"/>
                <a:tab pos="4462463" algn="l"/>
                <a:tab pos="5376863" algn="l"/>
                <a:tab pos="6291263" algn="l"/>
                <a:tab pos="7205663" algn="l"/>
                <a:tab pos="8120063" algn="l"/>
                <a:tab pos="9034463" algn="l"/>
                <a:tab pos="994886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804863" algn="l"/>
                <a:tab pos="1719263" algn="l"/>
                <a:tab pos="2633663" algn="l"/>
                <a:tab pos="3548063" algn="l"/>
                <a:tab pos="4462463" algn="l"/>
                <a:tab pos="5376863" algn="l"/>
                <a:tab pos="6291263" algn="l"/>
                <a:tab pos="7205663" algn="l"/>
                <a:tab pos="8120063" algn="l"/>
                <a:tab pos="9034463" algn="l"/>
                <a:tab pos="994886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lnSpc>
                <a:spcPct val="90000"/>
              </a:lnSpc>
              <a:buClr>
                <a:srgbClr val="FFCC00"/>
              </a:buClr>
              <a:buFont typeface="Arial" charset="0"/>
              <a:buChar char="•"/>
            </a:pPr>
            <a:r>
              <a:rPr lang="en-US" sz="2000">
                <a:solidFill>
                  <a:srgbClr val="FFCC00"/>
                </a:solidFill>
              </a:rPr>
              <a:t>Rutherford’s model of an atom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Font typeface="Arial" charset="0"/>
              <a:buChar char="•"/>
            </a:pPr>
            <a:r>
              <a:rPr lang="en-US" sz="2000"/>
              <a:t>electrons orbit the nucleus just as planets orbit the sun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4800600" y="4648200"/>
            <a:ext cx="3300413" cy="131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34950" indent="-234950">
              <a:tabLst>
                <a:tab pos="234950" algn="l"/>
                <a:tab pos="1149350" algn="l"/>
                <a:tab pos="2063750" algn="l"/>
                <a:tab pos="2978150" algn="l"/>
                <a:tab pos="3892550" algn="l"/>
                <a:tab pos="4806950" algn="l"/>
                <a:tab pos="5721350" algn="l"/>
                <a:tab pos="6635750" algn="l"/>
                <a:tab pos="7550150" algn="l"/>
                <a:tab pos="8464550" algn="l"/>
                <a:tab pos="9378950" algn="l"/>
                <a:tab pos="1029335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 marL="574675" indent="-223838">
              <a:tabLst>
                <a:tab pos="234950" algn="l"/>
                <a:tab pos="1149350" algn="l"/>
                <a:tab pos="2063750" algn="l"/>
                <a:tab pos="2978150" algn="l"/>
                <a:tab pos="3892550" algn="l"/>
                <a:tab pos="4806950" algn="l"/>
                <a:tab pos="5721350" algn="l"/>
                <a:tab pos="6635750" algn="l"/>
                <a:tab pos="7550150" algn="l"/>
                <a:tab pos="8464550" algn="l"/>
                <a:tab pos="9378950" algn="l"/>
                <a:tab pos="1029335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234950" algn="l"/>
                <a:tab pos="1149350" algn="l"/>
                <a:tab pos="2063750" algn="l"/>
                <a:tab pos="2978150" algn="l"/>
                <a:tab pos="3892550" algn="l"/>
                <a:tab pos="4806950" algn="l"/>
                <a:tab pos="5721350" algn="l"/>
                <a:tab pos="6635750" algn="l"/>
                <a:tab pos="7550150" algn="l"/>
                <a:tab pos="8464550" algn="l"/>
                <a:tab pos="9378950" algn="l"/>
                <a:tab pos="1029335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234950" algn="l"/>
                <a:tab pos="1149350" algn="l"/>
                <a:tab pos="2063750" algn="l"/>
                <a:tab pos="2978150" algn="l"/>
                <a:tab pos="3892550" algn="l"/>
                <a:tab pos="4806950" algn="l"/>
                <a:tab pos="5721350" algn="l"/>
                <a:tab pos="6635750" algn="l"/>
                <a:tab pos="7550150" algn="l"/>
                <a:tab pos="8464550" algn="l"/>
                <a:tab pos="9378950" algn="l"/>
                <a:tab pos="1029335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234950" algn="l"/>
                <a:tab pos="1149350" algn="l"/>
                <a:tab pos="2063750" algn="l"/>
                <a:tab pos="2978150" algn="l"/>
                <a:tab pos="3892550" algn="l"/>
                <a:tab pos="4806950" algn="l"/>
                <a:tab pos="5721350" algn="l"/>
                <a:tab pos="6635750" algn="l"/>
                <a:tab pos="7550150" algn="l"/>
                <a:tab pos="8464550" algn="l"/>
                <a:tab pos="9378950" algn="l"/>
                <a:tab pos="1029335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34950" algn="l"/>
                <a:tab pos="1149350" algn="l"/>
                <a:tab pos="2063750" algn="l"/>
                <a:tab pos="2978150" algn="l"/>
                <a:tab pos="3892550" algn="l"/>
                <a:tab pos="4806950" algn="l"/>
                <a:tab pos="5721350" algn="l"/>
                <a:tab pos="6635750" algn="l"/>
                <a:tab pos="7550150" algn="l"/>
                <a:tab pos="8464550" algn="l"/>
                <a:tab pos="9378950" algn="l"/>
                <a:tab pos="1029335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34950" algn="l"/>
                <a:tab pos="1149350" algn="l"/>
                <a:tab pos="2063750" algn="l"/>
                <a:tab pos="2978150" algn="l"/>
                <a:tab pos="3892550" algn="l"/>
                <a:tab pos="4806950" algn="l"/>
                <a:tab pos="5721350" algn="l"/>
                <a:tab pos="6635750" algn="l"/>
                <a:tab pos="7550150" algn="l"/>
                <a:tab pos="8464550" algn="l"/>
                <a:tab pos="9378950" algn="l"/>
                <a:tab pos="1029335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34950" algn="l"/>
                <a:tab pos="1149350" algn="l"/>
                <a:tab pos="2063750" algn="l"/>
                <a:tab pos="2978150" algn="l"/>
                <a:tab pos="3892550" algn="l"/>
                <a:tab pos="4806950" algn="l"/>
                <a:tab pos="5721350" algn="l"/>
                <a:tab pos="6635750" algn="l"/>
                <a:tab pos="7550150" algn="l"/>
                <a:tab pos="8464550" algn="l"/>
                <a:tab pos="9378950" algn="l"/>
                <a:tab pos="1029335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34950" algn="l"/>
                <a:tab pos="1149350" algn="l"/>
                <a:tab pos="2063750" algn="l"/>
                <a:tab pos="2978150" algn="l"/>
                <a:tab pos="3892550" algn="l"/>
                <a:tab pos="4806950" algn="l"/>
                <a:tab pos="5721350" algn="l"/>
                <a:tab pos="6635750" algn="l"/>
                <a:tab pos="7550150" algn="l"/>
                <a:tab pos="8464550" algn="l"/>
                <a:tab pos="9378950" algn="l"/>
                <a:tab pos="1029335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>
                <a:srgbClr val="FFCC00"/>
              </a:buClr>
              <a:buFont typeface="Arial" charset="0"/>
              <a:buChar char="•"/>
            </a:pPr>
            <a:r>
              <a:rPr lang="en-US" sz="2000">
                <a:solidFill>
                  <a:srgbClr val="FFCC00"/>
                </a:solidFill>
              </a:rPr>
              <a:t>Bohr’s model of an atom</a:t>
            </a:r>
          </a:p>
          <a:p>
            <a:pPr lvl="1">
              <a:buClr>
                <a:srgbClr val="FFCC00"/>
              </a:buClr>
              <a:buFont typeface="Arial" charset="0"/>
              <a:buChar char="•"/>
            </a:pPr>
            <a:r>
              <a:rPr lang="en-US" sz="2000"/>
              <a:t>electrons travel around the nucleus in specific energy levels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1136650" y="153988"/>
            <a:ext cx="18208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>
                <a:solidFill>
                  <a:srgbClr val="FFFFFF"/>
                </a:solidFill>
              </a:rPr>
              <a:t>Chapter 3</a:t>
            </a:r>
          </a:p>
        </p:txBody>
      </p:sp>
      <p:pic>
        <p:nvPicPr>
          <p:cNvPr id="6963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2138363"/>
            <a:ext cx="2192337" cy="2419350"/>
          </a:xfrm>
          <a:prstGeom prst="rect">
            <a:avLst/>
          </a:prstGeom>
          <a:noFill/>
          <a:ln w="28440">
            <a:solidFill>
              <a:srgbClr val="66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964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188" y="2152650"/>
            <a:ext cx="2468562" cy="2381250"/>
          </a:xfrm>
          <a:prstGeom prst="rect">
            <a:avLst/>
          </a:prstGeom>
          <a:noFill/>
          <a:ln w="28440">
            <a:solidFill>
              <a:srgbClr val="66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06887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762000" y="990600"/>
            <a:ext cx="7705725" cy="797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800" i="1" dirty="0">
              <a:solidFill>
                <a:srgbClr val="FFCC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>
                <a:solidFill>
                  <a:srgbClr val="FFCC00"/>
                </a:solidFill>
              </a:rPr>
              <a:t>Electrons Act Like Both Particles and Waves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762000" y="1900238"/>
            <a:ext cx="7705725" cy="2764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 marL="231775" indent="-231775">
              <a:spcBef>
                <a:spcPts val="105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dirty="0">
                <a:solidFill>
                  <a:srgbClr val="FFFFFF"/>
                </a:solidFill>
              </a:rPr>
              <a:t>Thomson’s experiments demonstrated that electrons act like particles that have </a:t>
            </a:r>
            <a:r>
              <a:rPr lang="en-US" dirty="0" smtClean="0">
                <a:solidFill>
                  <a:srgbClr val="FFFFFF"/>
                </a:solidFill>
              </a:rPr>
              <a:t>mass.</a:t>
            </a:r>
          </a:p>
          <a:p>
            <a:pPr marL="231775" indent="-231775">
              <a:spcBef>
                <a:spcPts val="105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dirty="0" smtClean="0">
                <a:solidFill>
                  <a:srgbClr val="FFFFFF"/>
                </a:solidFill>
              </a:rPr>
              <a:t>Broglie </a:t>
            </a:r>
            <a:r>
              <a:rPr lang="en-US" dirty="0">
                <a:solidFill>
                  <a:srgbClr val="FFFFFF"/>
                </a:solidFill>
              </a:rPr>
              <a:t>pointed </a:t>
            </a:r>
            <a:r>
              <a:rPr lang="en-US" dirty="0" smtClean="0">
                <a:solidFill>
                  <a:srgbClr val="FFFFFF"/>
                </a:solidFill>
              </a:rPr>
              <a:t>stated that the </a:t>
            </a:r>
            <a:r>
              <a:rPr lang="en-US" dirty="0">
                <a:solidFill>
                  <a:srgbClr val="FFFFFF"/>
                </a:solidFill>
              </a:rPr>
              <a:t>behavior of electrons according to Bohr’s model was similar to the behavior of waves. </a:t>
            </a:r>
          </a:p>
          <a:p>
            <a:pPr marL="231775" indent="-231775">
              <a:spcBef>
                <a:spcPts val="105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dirty="0">
                <a:solidFill>
                  <a:srgbClr val="FFFFFF"/>
                </a:solidFill>
              </a:rPr>
              <a:t>De Broglie suggested that electrons could be considered waves confined to the space around a nucleus. </a:t>
            </a:r>
          </a:p>
          <a:p>
            <a:pPr marL="692150" lvl="1" indent="-234950">
              <a:spcBef>
                <a:spcPts val="875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sz="2000" dirty="0">
                <a:solidFill>
                  <a:srgbClr val="FFFFFF"/>
                </a:solidFill>
              </a:rPr>
              <a:t>As waves, electrons could have only certain frequencies which correspond to the specific energy levels.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500438" y="152400"/>
            <a:ext cx="467201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000" b="0">
                <a:solidFill>
                  <a:srgbClr val="FFCC00"/>
                </a:solidFill>
              </a:rPr>
              <a:t>Section</a:t>
            </a:r>
            <a:r>
              <a:rPr lang="en-US" sz="2000" b="0"/>
              <a:t> </a:t>
            </a:r>
            <a:r>
              <a:rPr lang="en-US" sz="2000" b="0">
                <a:solidFill>
                  <a:srgbClr val="FFCC00"/>
                </a:solidFill>
              </a:rPr>
              <a:t>3  </a:t>
            </a:r>
            <a:r>
              <a:rPr lang="en-US" sz="2000" b="0"/>
              <a:t>Electron Configuration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1136650" y="153988"/>
            <a:ext cx="18208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>
                <a:solidFill>
                  <a:srgbClr val="FFFFFF"/>
                </a:solidFill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18349010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757238" y="985838"/>
            <a:ext cx="7710487" cy="36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1" dirty="0" smtClean="0">
                <a:solidFill>
                  <a:srgbClr val="FFCC00"/>
                </a:solidFill>
              </a:rPr>
              <a:t>Present Day Model of Atom</a:t>
            </a:r>
            <a:endParaRPr lang="en-US" i="1" dirty="0">
              <a:solidFill>
                <a:srgbClr val="FFCC00"/>
              </a:solidFill>
            </a:endParaRP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762000" y="2246313"/>
            <a:ext cx="7705725" cy="314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 marL="231775" indent="-231775">
              <a:spcBef>
                <a:spcPts val="150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dirty="0">
                <a:solidFill>
                  <a:srgbClr val="FFFFFF"/>
                </a:solidFill>
              </a:rPr>
              <a:t>The present-day model of the atom takes into account both the particle and wave properties of electrons. </a:t>
            </a:r>
          </a:p>
          <a:p>
            <a:pPr marL="231775" indent="-231775">
              <a:spcBef>
                <a:spcPts val="150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dirty="0" smtClean="0">
                <a:solidFill>
                  <a:srgbClr val="FFFFFF"/>
                </a:solidFill>
              </a:rPr>
              <a:t>Electrons </a:t>
            </a:r>
            <a:r>
              <a:rPr lang="en-US" dirty="0">
                <a:solidFill>
                  <a:srgbClr val="FFFFFF"/>
                </a:solidFill>
              </a:rPr>
              <a:t>are located in </a:t>
            </a:r>
            <a:r>
              <a:rPr lang="en-US" b="0" dirty="0" smtClean="0">
                <a:solidFill>
                  <a:srgbClr val="FFCC00"/>
                </a:solidFill>
              </a:rPr>
              <a:t>orbitals</a:t>
            </a:r>
          </a:p>
          <a:p>
            <a:pPr marL="688975" lvl="1" indent="-231775">
              <a:spcBef>
                <a:spcPts val="150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b="0" dirty="0" smtClean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regions around a nucleus that correspond to specific energy levels.</a:t>
            </a:r>
          </a:p>
          <a:p>
            <a:pPr marL="692150" lvl="1" indent="-234950">
              <a:spcBef>
                <a:spcPts val="125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sz="2000" dirty="0">
                <a:solidFill>
                  <a:srgbClr val="FFFFFF"/>
                </a:solidFill>
              </a:rPr>
              <a:t>Orbitals are regions where electrons are likely to be found. </a:t>
            </a:r>
          </a:p>
          <a:p>
            <a:pPr marL="692150" lvl="1" indent="-234950">
              <a:spcBef>
                <a:spcPts val="125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sz="2000" dirty="0">
                <a:solidFill>
                  <a:srgbClr val="FFFFFF"/>
                </a:solidFill>
              </a:rPr>
              <a:t>Orbitals are sometimes called </a:t>
            </a:r>
            <a:r>
              <a:rPr lang="en-US" sz="2000" i="1" dirty="0">
                <a:solidFill>
                  <a:srgbClr val="FFCC00"/>
                </a:solidFill>
              </a:rPr>
              <a:t>electron clouds</a:t>
            </a:r>
            <a:r>
              <a:rPr lang="en-US" sz="2000" i="1" dirty="0">
                <a:solidFill>
                  <a:srgbClr val="FFFFFF"/>
                </a:solidFill>
              </a:rPr>
              <a:t> </a:t>
            </a:r>
            <a:r>
              <a:rPr lang="en-US" sz="2000" dirty="0">
                <a:solidFill>
                  <a:srgbClr val="FFFFFF"/>
                </a:solidFill>
              </a:rPr>
              <a:t>because they do not have sharp boundaries. Because electrons can be in other places, the orbital has a fuzzy boundary like a cloud.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500438" y="152400"/>
            <a:ext cx="467201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000" b="0">
                <a:solidFill>
                  <a:srgbClr val="FFCC00"/>
                </a:solidFill>
              </a:rPr>
              <a:t>Section</a:t>
            </a:r>
            <a:r>
              <a:rPr lang="en-US" sz="2000" b="0"/>
              <a:t> </a:t>
            </a:r>
            <a:r>
              <a:rPr lang="en-US" sz="2000" b="0">
                <a:solidFill>
                  <a:srgbClr val="FFCC00"/>
                </a:solidFill>
              </a:rPr>
              <a:t>3  </a:t>
            </a:r>
            <a:r>
              <a:rPr lang="en-US" sz="2000" b="0"/>
              <a:t>Electron Configuration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1136650" y="153988"/>
            <a:ext cx="18208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>
                <a:solidFill>
                  <a:srgbClr val="FFFFFF"/>
                </a:solidFill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395328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757238" y="985838"/>
            <a:ext cx="7929562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>
                <a:solidFill>
                  <a:srgbClr val="FFCC00"/>
                </a:solidFill>
              </a:rPr>
              <a:t>Atomic Models, </a:t>
            </a:r>
            <a:r>
              <a:rPr lang="en-US" sz="2800" i="1">
                <a:solidFill>
                  <a:srgbClr val="FFCC00"/>
                </a:solidFill>
              </a:rPr>
              <a:t>continued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>
                <a:solidFill>
                  <a:srgbClr val="FFCC00"/>
                </a:solidFill>
              </a:rPr>
              <a:t>Electrons Act Like Both Particles and Waves, </a:t>
            </a:r>
            <a:r>
              <a:rPr lang="en-US" i="1">
                <a:solidFill>
                  <a:srgbClr val="FFCC00"/>
                </a:solidFill>
              </a:rPr>
              <a:t>continued</a:t>
            </a: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762000" y="2228850"/>
            <a:ext cx="7705725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 marL="231775" indent="-231775"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>
                <a:solidFill>
                  <a:srgbClr val="FFFFFF"/>
                </a:solidFill>
              </a:rPr>
              <a:t>According to the current model of an atom, electrons are found in orbitals.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3500438" y="153988"/>
            <a:ext cx="4672012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000" b="0">
                <a:solidFill>
                  <a:srgbClr val="FFCC00"/>
                </a:solidFill>
              </a:rPr>
              <a:t>Section</a:t>
            </a:r>
            <a:r>
              <a:rPr lang="en-US" sz="2000" b="0"/>
              <a:t> </a:t>
            </a:r>
            <a:r>
              <a:rPr lang="en-US" sz="2000" b="0">
                <a:solidFill>
                  <a:srgbClr val="FFCC00"/>
                </a:solidFill>
              </a:rPr>
              <a:t>3  </a:t>
            </a:r>
            <a:r>
              <a:rPr lang="en-US" sz="2000" b="0"/>
              <a:t>Electron Configuration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1136650" y="153988"/>
            <a:ext cx="18208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>
                <a:solidFill>
                  <a:srgbClr val="FFFFFF"/>
                </a:solidFill>
              </a:rPr>
              <a:t>Chapter 3</a:t>
            </a:r>
          </a:p>
        </p:txBody>
      </p:sp>
      <p:pic>
        <p:nvPicPr>
          <p:cNvPr id="7373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3165475"/>
            <a:ext cx="2752725" cy="2701925"/>
          </a:xfrm>
          <a:prstGeom prst="rect">
            <a:avLst/>
          </a:prstGeom>
          <a:noFill/>
          <a:ln w="28440">
            <a:solidFill>
              <a:srgbClr val="66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92362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00688"/>
            <a:ext cx="585787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762000" y="1214438"/>
            <a:ext cx="77057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>
                <a:solidFill>
                  <a:srgbClr val="FFCC00"/>
                </a:solidFill>
              </a:rPr>
              <a:t>Electrons and Light</a:t>
            </a: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762000" y="1900238"/>
            <a:ext cx="7705725" cy="232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360" tIns="44280" rIns="90360" bIns="44280">
            <a:spAutoFit/>
          </a:bodyPr>
          <a:lstStyle/>
          <a:p>
            <a:pPr marL="231775" indent="-231775">
              <a:spcBef>
                <a:spcPts val="150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dirty="0" smtClean="0">
                <a:solidFill>
                  <a:srgbClr val="FFFFFF"/>
                </a:solidFill>
              </a:rPr>
              <a:t>Light </a:t>
            </a:r>
            <a:r>
              <a:rPr lang="en-US" dirty="0">
                <a:solidFill>
                  <a:srgbClr val="FFFFFF"/>
                </a:solidFill>
              </a:rPr>
              <a:t>could be thought of as moving waves that have given frequencies, speeds, and wavelengths.</a:t>
            </a:r>
          </a:p>
          <a:p>
            <a:pPr marL="231775" indent="-231775">
              <a:spcBef>
                <a:spcPts val="150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dirty="0">
                <a:solidFill>
                  <a:srgbClr val="FFFFFF"/>
                </a:solidFill>
              </a:rPr>
              <a:t>In empty space, light waves travel at 2.998 </a:t>
            </a:r>
            <a:r>
              <a:rPr lang="en-US" dirty="0">
                <a:solidFill>
                  <a:srgbClr val="FFFFFF"/>
                </a:solidFill>
                <a:latin typeface="Symbol" pitchFamily="16" charset="2"/>
              </a:rPr>
              <a:t></a:t>
            </a:r>
            <a:r>
              <a:rPr lang="en-US" dirty="0">
                <a:solidFill>
                  <a:srgbClr val="FFFFFF"/>
                </a:solidFill>
              </a:rPr>
              <a:t> 10</a:t>
            </a:r>
            <a:r>
              <a:rPr lang="en-US" baseline="30000" dirty="0">
                <a:solidFill>
                  <a:srgbClr val="FFFFFF"/>
                </a:solidFill>
              </a:rPr>
              <a:t>8</a:t>
            </a:r>
            <a:r>
              <a:rPr lang="en-US" dirty="0">
                <a:solidFill>
                  <a:srgbClr val="FFFFFF"/>
                </a:solidFill>
              </a:rPr>
              <a:t> m/s.</a:t>
            </a:r>
          </a:p>
          <a:p>
            <a:pPr marL="231775" indent="-231775">
              <a:spcBef>
                <a:spcPts val="150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dirty="0">
                <a:solidFill>
                  <a:srgbClr val="FFFFFF"/>
                </a:solidFill>
              </a:rPr>
              <a:t>The </a:t>
            </a:r>
            <a:r>
              <a:rPr lang="en-US" i="1" dirty="0">
                <a:solidFill>
                  <a:srgbClr val="FFCC00"/>
                </a:solidFill>
              </a:rPr>
              <a:t>wavelength</a:t>
            </a:r>
            <a:r>
              <a:rPr lang="en-US" i="1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is the distance between two consecutive peaks or troughs of a wave. </a:t>
            </a:r>
          </a:p>
          <a:p>
            <a:pPr marL="231775" indent="-231775">
              <a:spcBef>
                <a:spcPts val="1500"/>
              </a:spcBef>
              <a:buClr>
                <a:srgbClr val="FFCC00"/>
              </a:buClr>
              <a:buFont typeface="Arial" charset="0"/>
              <a:buChar char="•"/>
              <a:tabLst>
                <a:tab pos="231775" algn="l"/>
                <a:tab pos="1146175" algn="l"/>
                <a:tab pos="2060575" algn="l"/>
                <a:tab pos="2974975" algn="l"/>
                <a:tab pos="3889375" algn="l"/>
                <a:tab pos="4803775" algn="l"/>
                <a:tab pos="5718175" algn="l"/>
                <a:tab pos="6632575" algn="l"/>
                <a:tab pos="7546975" algn="l"/>
                <a:tab pos="8461375" algn="l"/>
                <a:tab pos="9375775" algn="l"/>
                <a:tab pos="10290175" algn="l"/>
              </a:tabLst>
            </a:pPr>
            <a:r>
              <a:rPr lang="en-US" dirty="0">
                <a:solidFill>
                  <a:srgbClr val="FFFFFF"/>
                </a:solidFill>
              </a:rPr>
              <a:t>The distance of a wavelength is usually measured in meters. 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3500438" y="152400"/>
            <a:ext cx="4672012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000" b="0">
                <a:solidFill>
                  <a:srgbClr val="FFCC00"/>
                </a:solidFill>
              </a:rPr>
              <a:t>Section</a:t>
            </a:r>
            <a:r>
              <a:rPr lang="en-US" sz="2000" b="0"/>
              <a:t> </a:t>
            </a:r>
            <a:r>
              <a:rPr lang="en-US" sz="2000" b="0">
                <a:solidFill>
                  <a:srgbClr val="FFCC00"/>
                </a:solidFill>
              </a:rPr>
              <a:t>3  </a:t>
            </a:r>
            <a:r>
              <a:rPr lang="en-US" sz="2000" b="0"/>
              <a:t>Electron Configuration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1136650" y="153988"/>
            <a:ext cx="18208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>
                <a:solidFill>
                  <a:srgbClr val="FFFFFF"/>
                </a:solidFill>
              </a:rPr>
              <a:t>Chapter 3</a:t>
            </a:r>
          </a:p>
        </p:txBody>
      </p:sp>
    </p:spTree>
    <p:extLst>
      <p:ext uri="{BB962C8B-B14F-4D97-AF65-F5344CB8AC3E}">
        <p14:creationId xmlns:p14="http://schemas.microsoft.com/office/powerpoint/2010/main" val="13945774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762000" y="9906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spcBef>
                <a:spcPts val="700"/>
              </a:spcBef>
              <a:buClrTx/>
              <a:buFontTx/>
              <a:buNone/>
            </a:pPr>
            <a:r>
              <a:rPr lang="en-US" sz="2800" b="0">
                <a:solidFill>
                  <a:srgbClr val="000000"/>
                </a:solidFill>
              </a:rPr>
              <a:t>Electromagnetic Spectrum</a:t>
            </a:r>
          </a:p>
        </p:txBody>
      </p:sp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3500438" y="153988"/>
            <a:ext cx="4672012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FFFFFF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2000" b="0">
                <a:solidFill>
                  <a:srgbClr val="FFCC00"/>
                </a:solidFill>
              </a:rPr>
              <a:t>Section</a:t>
            </a:r>
            <a:r>
              <a:rPr lang="en-US" sz="2000" b="0"/>
              <a:t> </a:t>
            </a:r>
            <a:r>
              <a:rPr lang="en-US" sz="2000" b="0">
                <a:solidFill>
                  <a:srgbClr val="FFCC00"/>
                </a:solidFill>
              </a:rPr>
              <a:t>3  </a:t>
            </a:r>
            <a:r>
              <a:rPr lang="en-US" sz="2000" b="0"/>
              <a:t>Electron Configuration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1136650" y="153988"/>
            <a:ext cx="1820863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>
                <a:solidFill>
                  <a:srgbClr val="FFFFFF"/>
                </a:solidFill>
              </a:rPr>
              <a:t>Chapter 3</a:t>
            </a:r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524000"/>
            <a:ext cx="8024813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72592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1059</Words>
  <Application>Microsoft Office PowerPoint</Application>
  <PresentationFormat>On-screen Show (4:3)</PresentationFormat>
  <Paragraphs>117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3.3 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 A</dc:title>
  <dc:creator>Sarah Lawrence</dc:creator>
  <cp:lastModifiedBy>Sarah Lawrence</cp:lastModifiedBy>
  <cp:revision>1</cp:revision>
  <dcterms:created xsi:type="dcterms:W3CDTF">2013-10-02T14:10:52Z</dcterms:created>
  <dcterms:modified xsi:type="dcterms:W3CDTF">2013-10-02T14:11:39Z</dcterms:modified>
</cp:coreProperties>
</file>