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63" r:id="rId14"/>
    <p:sldId id="264" r:id="rId15"/>
    <p:sldId id="265" r:id="rId16"/>
    <p:sldId id="266" r:id="rId17"/>
    <p:sldId id="267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9040E7-39FC-4CD4-BFEC-FF74E3636CE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0C865AF-CF78-45FD-BEE8-D2C7DC38417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06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what data you will collect</a:t>
            </a:r>
          </a:p>
          <a:p>
            <a:r>
              <a:rPr lang="en-US" dirty="0" smtClean="0"/>
              <a:t>Make a table to record you data in</a:t>
            </a:r>
          </a:p>
          <a:p>
            <a:r>
              <a:rPr lang="en-US" dirty="0" smtClean="0"/>
              <a:t>Collect data through observations that you make during the lab investigation</a:t>
            </a:r>
          </a:p>
          <a:p>
            <a:r>
              <a:rPr lang="en-US" dirty="0" smtClean="0"/>
              <a:t>Perform calculations and statistics </a:t>
            </a:r>
          </a:p>
          <a:p>
            <a:r>
              <a:rPr lang="en-US" dirty="0" smtClean="0"/>
              <a:t>Decide how to graphically show your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3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Scientific explanation= Claim + Evidence + Reasoning</a:t>
            </a:r>
          </a:p>
          <a:p>
            <a:r>
              <a:rPr lang="en-US" dirty="0" smtClean="0"/>
              <a:t>Claim- Answers the problem/question that you are investigating </a:t>
            </a:r>
          </a:p>
          <a:p>
            <a:pPr lvl="1"/>
            <a:r>
              <a:rPr lang="en-US" dirty="0" smtClean="0"/>
              <a:t>Does your data support your hypothesis?</a:t>
            </a:r>
          </a:p>
          <a:p>
            <a:pPr lvl="1"/>
            <a:r>
              <a:rPr lang="en-US" dirty="0" smtClean="0"/>
              <a:t>1-2 sentences</a:t>
            </a:r>
          </a:p>
          <a:p>
            <a:r>
              <a:rPr lang="en-US" dirty="0" smtClean="0"/>
              <a:t>Evidence- Comes from your observations (data collection)</a:t>
            </a:r>
          </a:p>
          <a:p>
            <a:pPr lvl="1"/>
            <a:r>
              <a:rPr lang="en-US" dirty="0" smtClean="0"/>
              <a:t>How does the data you gathered during the lab investigation support your claim? </a:t>
            </a:r>
          </a:p>
          <a:p>
            <a:pPr lvl="1"/>
            <a:r>
              <a:rPr lang="en-US" dirty="0" smtClean="0"/>
              <a:t>Use at least 3 pieces of data to support your claim</a:t>
            </a:r>
          </a:p>
          <a:p>
            <a:pPr lvl="1"/>
            <a:r>
              <a:rPr lang="en-US" dirty="0" smtClean="0"/>
              <a:t>1 paragraph</a:t>
            </a:r>
          </a:p>
          <a:p>
            <a:r>
              <a:rPr lang="en-US" dirty="0" smtClean="0"/>
              <a:t>Reasoning- Explain how your evidence supports your claim</a:t>
            </a:r>
          </a:p>
          <a:p>
            <a:pPr lvl="1"/>
            <a:r>
              <a:rPr lang="en-US" dirty="0" smtClean="0"/>
              <a:t>Use your understanding of Biology concepts (previous knowledge, knowledge probe, etc.) to explain why results did or did not support the hypothesis</a:t>
            </a:r>
          </a:p>
          <a:p>
            <a:pPr lvl="1"/>
            <a:r>
              <a:rPr lang="en-US" dirty="0" smtClean="0"/>
              <a:t>Think about your evidence (data) and explain how it supports your claim</a:t>
            </a:r>
          </a:p>
          <a:p>
            <a:pPr lvl="1"/>
            <a:r>
              <a:rPr lang="en-US" dirty="0" smtClean="0"/>
              <a:t>1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4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your results compare to others?</a:t>
            </a:r>
          </a:p>
          <a:p>
            <a:pPr lvl="1"/>
            <a:r>
              <a:rPr lang="en-US" dirty="0" smtClean="0"/>
              <a:t>1-2 sentences comparing your finding to others in your class</a:t>
            </a:r>
          </a:p>
          <a:p>
            <a:r>
              <a:rPr lang="en-US" dirty="0" smtClean="0"/>
              <a:t>What could have gone wrong?</a:t>
            </a:r>
          </a:p>
          <a:p>
            <a:pPr lvl="1"/>
            <a:r>
              <a:rPr lang="en-US" dirty="0" smtClean="0"/>
              <a:t>1 paragraph</a:t>
            </a:r>
          </a:p>
          <a:p>
            <a:pPr lvl="1"/>
            <a:r>
              <a:rPr lang="en-US" dirty="0" smtClean="0"/>
              <a:t>Discuss any problems or difficulties that you had with the investigation that may have impacted your results</a:t>
            </a:r>
          </a:p>
          <a:p>
            <a:r>
              <a:rPr lang="en-US" dirty="0"/>
              <a:t>How can you improve this lab investigation if you were to perform it again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1 paragraph</a:t>
            </a:r>
          </a:p>
          <a:p>
            <a:pPr lvl="1"/>
            <a:r>
              <a:rPr lang="en-US" dirty="0" smtClean="0"/>
              <a:t>Give suggestions for improving the lab</a:t>
            </a:r>
          </a:p>
          <a:p>
            <a:r>
              <a:rPr lang="en-US" dirty="0" smtClean="0"/>
              <a:t>What application could this lab have?</a:t>
            </a:r>
          </a:p>
          <a:p>
            <a:pPr lvl="1"/>
            <a:r>
              <a:rPr lang="en-US" dirty="0" smtClean="0"/>
              <a:t>1-2 sentences</a:t>
            </a:r>
          </a:p>
          <a:p>
            <a:pPr lvl="1"/>
            <a:r>
              <a:rPr lang="en-US" dirty="0" smtClean="0"/>
              <a:t>Describe how this applies to science or society</a:t>
            </a:r>
          </a:p>
          <a:p>
            <a:pPr lvl="1"/>
            <a:r>
              <a:rPr lang="en-US" dirty="0" smtClean="0"/>
              <a:t>How is this information beneficial?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494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Comment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469900" indent="-469900">
              <a:lnSpc>
                <a:spcPct val="90000"/>
              </a:lnSpc>
            </a:pPr>
            <a:r>
              <a:rPr lang="en-US" sz="3600" dirty="0"/>
              <a:t>Nothing is ever proven in science</a:t>
            </a:r>
          </a:p>
          <a:p>
            <a:pPr marL="908050" lvl="1" indent="-436563">
              <a:lnSpc>
                <a:spcPct val="90000"/>
              </a:lnSpc>
            </a:pPr>
            <a:r>
              <a:rPr lang="en-US" sz="3200" dirty="0"/>
              <a:t>Can only be disproven</a:t>
            </a:r>
          </a:p>
          <a:p>
            <a:pPr marL="469900" indent="-469900">
              <a:lnSpc>
                <a:spcPct val="90000"/>
              </a:lnSpc>
            </a:pPr>
            <a:r>
              <a:rPr lang="en-US" sz="3600" dirty="0"/>
              <a:t>Experiments either </a:t>
            </a:r>
            <a:r>
              <a:rPr lang="en-US" sz="3600" u="sng" dirty="0"/>
              <a:t>support</a:t>
            </a:r>
            <a:r>
              <a:rPr lang="en-US" sz="3600" dirty="0"/>
              <a:t> or </a:t>
            </a:r>
            <a:r>
              <a:rPr lang="en-US" sz="3600" u="sng" dirty="0"/>
              <a:t>fail to support</a:t>
            </a:r>
            <a:r>
              <a:rPr lang="en-US" sz="3600" dirty="0"/>
              <a:t> a particular hypothesis</a:t>
            </a:r>
          </a:p>
          <a:p>
            <a:pPr marL="469900" indent="-469900">
              <a:lnSpc>
                <a:spcPct val="90000"/>
              </a:lnSpc>
            </a:pPr>
            <a:r>
              <a:rPr lang="en-US" sz="3600" dirty="0"/>
              <a:t>Disproving a hypothesis is as important as supporting it</a:t>
            </a:r>
          </a:p>
        </p:txBody>
      </p:sp>
    </p:spTree>
    <p:extLst>
      <p:ext uri="{BB962C8B-B14F-4D97-AF65-F5344CB8AC3E}">
        <p14:creationId xmlns:p14="http://schemas.microsoft.com/office/powerpoint/2010/main" val="4357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“theory” </a:t>
            </a:r>
            <a:r>
              <a:rPr lang="en-US" dirty="0" err="1"/>
              <a:t>vs</a:t>
            </a:r>
            <a:r>
              <a:rPr lang="en-US" dirty="0"/>
              <a:t> Theory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Everyday use of word is not scientific</a:t>
            </a:r>
          </a:p>
          <a:p>
            <a:r>
              <a:rPr lang="en-US" dirty="0"/>
              <a:t>Implies “untested speculation”</a:t>
            </a:r>
          </a:p>
        </p:txBody>
      </p:sp>
    </p:spTree>
    <p:extLst>
      <p:ext uri="{BB962C8B-B14F-4D97-AF65-F5344CB8AC3E}">
        <p14:creationId xmlns:p14="http://schemas.microsoft.com/office/powerpoint/2010/main" val="3026600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469900" indent="-469900"/>
            <a:r>
              <a:rPr lang="en-US"/>
              <a:t>Broader in scope than hypothesis.</a:t>
            </a:r>
          </a:p>
          <a:p>
            <a:pPr marL="469900" indent="-469900"/>
            <a:r>
              <a:rPr lang="en-US"/>
              <a:t>Not determined by single experiment, but have been supported by many experiments by many scientists.</a:t>
            </a:r>
          </a:p>
        </p:txBody>
      </p:sp>
    </p:spTree>
    <p:extLst>
      <p:ext uri="{BB962C8B-B14F-4D97-AF65-F5344CB8AC3E}">
        <p14:creationId xmlns:p14="http://schemas.microsoft.com/office/powerpoint/2010/main" val="17440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Comprehensive explanation supported by abundance of evidence</a:t>
            </a:r>
          </a:p>
          <a:p>
            <a:r>
              <a:rPr lang="en-US" dirty="0"/>
              <a:t>Theories allow predictions</a:t>
            </a:r>
          </a:p>
        </p:txBody>
      </p:sp>
    </p:spTree>
    <p:extLst>
      <p:ext uri="{BB962C8B-B14F-4D97-AF65-F5344CB8AC3E}">
        <p14:creationId xmlns:p14="http://schemas.microsoft.com/office/powerpoint/2010/main" val="21362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Theories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Atomic Theory</a:t>
            </a:r>
          </a:p>
          <a:p>
            <a:pPr>
              <a:lnSpc>
                <a:spcPct val="90000"/>
              </a:lnSpc>
            </a:pPr>
            <a:r>
              <a:rPr lang="en-US" dirty="0"/>
              <a:t>Gravitational Theory</a:t>
            </a:r>
          </a:p>
          <a:p>
            <a:pPr>
              <a:lnSpc>
                <a:spcPct val="90000"/>
              </a:lnSpc>
            </a:pPr>
            <a:r>
              <a:rPr lang="en-US" dirty="0"/>
              <a:t>Theory of Relativity</a:t>
            </a:r>
          </a:p>
          <a:p>
            <a:pPr>
              <a:lnSpc>
                <a:spcPct val="90000"/>
              </a:lnSpc>
            </a:pPr>
            <a:r>
              <a:rPr lang="en-US" dirty="0"/>
              <a:t>Cell </a:t>
            </a:r>
            <a:r>
              <a:rPr lang="en-US" dirty="0" smtClean="0"/>
              <a:t>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the BLABN setup, maintenance, and lab reports sheets that are in the reference section of your BLABN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Method: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Outlines a series of steps for answering questions.</a:t>
            </a:r>
          </a:p>
          <a:p>
            <a:r>
              <a:rPr lang="en-US" sz="3600" dirty="0"/>
              <a:t>Obtains “evidence” through the use of experiments.</a:t>
            </a:r>
          </a:p>
        </p:txBody>
      </p:sp>
    </p:spTree>
    <p:extLst>
      <p:ext uri="{BB962C8B-B14F-4D97-AF65-F5344CB8AC3E}">
        <p14:creationId xmlns:p14="http://schemas.microsoft.com/office/powerpoint/2010/main" val="174195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5235" name="Picture 3" descr="01-19-TestableHypotheses-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752" y="1600200"/>
            <a:ext cx="4730496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 Steps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1. Identify the </a:t>
            </a:r>
            <a:r>
              <a:rPr lang="en-US" dirty="0" smtClean="0"/>
              <a:t>purpose/question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2. What is already known</a:t>
            </a:r>
            <a:r>
              <a:rPr lang="en-US" dirty="0" smtClean="0"/>
              <a:t>? Knowledge Probe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3. Formulate a hypothesis.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4. Conduct an experiment changing one variable at a time.  All other factors are held constant.  (Why</a:t>
            </a:r>
            <a:r>
              <a:rPr lang="en-US" dirty="0" smtClean="0"/>
              <a:t>?)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5. </a:t>
            </a:r>
            <a:r>
              <a:rPr lang="en-US" dirty="0" smtClean="0"/>
              <a:t>Data Analysis.  </a:t>
            </a:r>
            <a:r>
              <a:rPr lang="en-US" dirty="0"/>
              <a:t>Have replicates  (Why?)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6.Explanation.- Claim, evidence, and reasoning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-Does the data support the claim?</a:t>
            </a:r>
          </a:p>
          <a:p>
            <a:pPr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smtClean="0"/>
              <a:t>Evaluation- How can I make this lab investigation better?  What went wrong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Purpose/Question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en-US" dirty="0"/>
          </a:p>
          <a:p>
            <a:r>
              <a:rPr lang="en-US" dirty="0" smtClean="0"/>
              <a:t>Based on observations- Use your senses to obtain the observations</a:t>
            </a:r>
          </a:p>
          <a:p>
            <a:r>
              <a:rPr lang="en-US" dirty="0" smtClean="0"/>
              <a:t>The question that you want to answer by conduction the lab investigation</a:t>
            </a:r>
          </a:p>
          <a:p>
            <a:r>
              <a:rPr lang="en-US" dirty="0" smtClean="0"/>
              <a:t>The question should be:  important, ethical, reasonable, interesting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Knowledge probe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information that you already know before conduction the lab investigation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6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Hypothesis/Prediction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tested through the lab investigation</a:t>
            </a:r>
          </a:p>
          <a:p>
            <a:r>
              <a:rPr lang="en-US" dirty="0" smtClean="0"/>
              <a:t>Prediction of what will happen during the lab</a:t>
            </a:r>
          </a:p>
          <a:p>
            <a:r>
              <a:rPr lang="en-US" dirty="0" smtClean="0"/>
              <a:t>Based on primary knowledge probe</a:t>
            </a:r>
          </a:p>
          <a:p>
            <a:r>
              <a:rPr lang="en-US" dirty="0" smtClean="0"/>
              <a:t>State the dependent and independent variables</a:t>
            </a:r>
          </a:p>
          <a:p>
            <a:r>
              <a:rPr lang="en-US" dirty="0" smtClean="0"/>
              <a:t>Identify what conditions are held constant</a:t>
            </a:r>
          </a:p>
          <a:p>
            <a:r>
              <a:rPr lang="en-US" dirty="0" smtClean="0"/>
              <a:t>Write hypothesis as an if… then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6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the lab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planned procedure to test your hypothesis</a:t>
            </a:r>
          </a:p>
          <a:p>
            <a:r>
              <a:rPr lang="en-US" dirty="0" smtClean="0"/>
              <a:t>Several </a:t>
            </a:r>
            <a:r>
              <a:rPr lang="en-US" dirty="0"/>
              <a:t>steps or a few</a:t>
            </a:r>
          </a:p>
          <a:p>
            <a:r>
              <a:rPr lang="en-US" dirty="0" smtClean="0"/>
              <a:t>Make </a:t>
            </a:r>
            <a:r>
              <a:rPr lang="en-US" dirty="0"/>
              <a:t>observations</a:t>
            </a:r>
          </a:p>
          <a:p>
            <a:r>
              <a:rPr lang="en-US" dirty="0" smtClean="0"/>
              <a:t>Collect </a:t>
            </a:r>
            <a:r>
              <a:rPr lang="en-US" dirty="0"/>
              <a:t>data</a:t>
            </a:r>
          </a:p>
          <a:p>
            <a:r>
              <a:rPr lang="en-US" dirty="0" smtClean="0"/>
              <a:t>Hold all variables constant except the one that you are changing in the investigation</a:t>
            </a:r>
          </a:p>
          <a:p>
            <a:r>
              <a:rPr lang="en-US" dirty="0"/>
              <a:t>-Independent variable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The factor that is being changed in the experiment</a:t>
            </a:r>
          </a:p>
          <a:p>
            <a:r>
              <a:rPr lang="en-US" dirty="0" smtClean="0"/>
              <a:t>Dependent </a:t>
            </a:r>
            <a:r>
              <a:rPr lang="en-US" dirty="0"/>
              <a:t>variable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-Variable </a:t>
            </a:r>
            <a:r>
              <a:rPr lang="en-US" dirty="0"/>
              <a:t>that is measured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Outcome of the independent variable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9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/>
              <a:t>that is experimented on is compared to one that is not	</a:t>
            </a:r>
          </a:p>
          <a:p>
            <a:r>
              <a:rPr lang="en-US" dirty="0" smtClean="0"/>
              <a:t>Control </a:t>
            </a:r>
            <a:r>
              <a:rPr lang="en-US" dirty="0"/>
              <a:t>group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-The </a:t>
            </a:r>
            <a:r>
              <a:rPr lang="en-US" dirty="0"/>
              <a:t>group in the experiment that is not </a:t>
            </a:r>
            <a:r>
              <a:rPr lang="en-US" dirty="0" smtClean="0"/>
              <a:t>	experimented </a:t>
            </a:r>
            <a:r>
              <a:rPr lang="en-US" dirty="0"/>
              <a:t>on</a:t>
            </a:r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/>
              <a:t>Identical to the experimental group except for one </a:t>
            </a:r>
            <a:r>
              <a:rPr lang="en-US" dirty="0" smtClean="0"/>
              <a:t>	factor </a:t>
            </a:r>
            <a:r>
              <a:rPr lang="en-US" dirty="0"/>
              <a:t>(the one that is being tested)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1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1880</TotalTime>
  <Words>612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Review of the Scientific Method</vt:lpstr>
      <vt:lpstr>Scientific Method:</vt:lpstr>
      <vt:lpstr>PowerPoint Presentation</vt:lpstr>
      <vt:lpstr>Scientific Method Steps</vt:lpstr>
      <vt:lpstr>Purpose/Question</vt:lpstr>
      <vt:lpstr>Primary Knowledge probe</vt:lpstr>
      <vt:lpstr>Hypothesis/Prediction</vt:lpstr>
      <vt:lpstr>Conduct the lab investigation</vt:lpstr>
      <vt:lpstr>Controlled experiment</vt:lpstr>
      <vt:lpstr>Data analysis</vt:lpstr>
      <vt:lpstr>Explanation</vt:lpstr>
      <vt:lpstr>Evaluation</vt:lpstr>
      <vt:lpstr>Comment</vt:lpstr>
      <vt:lpstr>“theory” vs Theory</vt:lpstr>
      <vt:lpstr>Theory</vt:lpstr>
      <vt:lpstr>Theory</vt:lpstr>
      <vt:lpstr>Examples of Theories</vt:lpstr>
      <vt:lpstr>Lab reports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Scientific Method</dc:title>
  <dc:creator>Sarah Lawrence</dc:creator>
  <cp:lastModifiedBy>Sarah Lawrence</cp:lastModifiedBy>
  <cp:revision>9</cp:revision>
  <dcterms:created xsi:type="dcterms:W3CDTF">2012-08-23T14:01:51Z</dcterms:created>
  <dcterms:modified xsi:type="dcterms:W3CDTF">2020-08-19T02:09:35Z</dcterms:modified>
</cp:coreProperties>
</file>