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30B9-C0D5-4C4C-97AA-870434B5A810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C7D3E-C0EB-4EBD-BD12-0BD401BE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77E919-021B-46CE-B1B5-BA3591EB64A1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86B8A9-CC0B-43C2-A18B-A933417ACC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3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62000" y="1219200"/>
            <a:ext cx="7705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Matter Has Mass and Volume</a:t>
            </a:r>
          </a:p>
        </p:txBody>
      </p:sp>
      <p:sp>
        <p:nvSpPr>
          <p:cNvPr id="2313220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dirty="0">
                <a:solidFill>
                  <a:srgbClr val="FFCC00"/>
                </a:solidFill>
              </a:rPr>
              <a:t>Matter </a:t>
            </a:r>
            <a:r>
              <a:rPr lang="en-US" b="0" dirty="0">
                <a:solidFill>
                  <a:schemeClr val="bg1"/>
                </a:solidFill>
              </a:rPr>
              <a:t>is anything that has mass and volume.</a:t>
            </a:r>
          </a:p>
          <a:p>
            <a:pPr marL="228600" indent="-228600">
              <a:buFontTx/>
              <a:buChar char="•"/>
            </a:pPr>
            <a:endParaRPr lang="en-US" b="0" dirty="0">
              <a:solidFill>
                <a:schemeClr val="bg1"/>
              </a:solidFill>
            </a:endParaRPr>
          </a:p>
          <a:p>
            <a:pPr marL="228600" indent="-228600">
              <a:buFontTx/>
              <a:buChar char="•"/>
            </a:pPr>
            <a:r>
              <a:rPr lang="en-US" dirty="0">
                <a:solidFill>
                  <a:srgbClr val="FFCC00"/>
                </a:solidFill>
              </a:rPr>
              <a:t>Volume </a:t>
            </a:r>
            <a:r>
              <a:rPr lang="en-US" b="0" dirty="0">
                <a:solidFill>
                  <a:schemeClr val="bg1"/>
                </a:solidFill>
              </a:rPr>
              <a:t>is the space an object occupies.</a:t>
            </a:r>
            <a:br>
              <a:rPr lang="en-US" b="0" dirty="0">
                <a:solidFill>
                  <a:schemeClr val="bg1"/>
                </a:solidFill>
              </a:rPr>
            </a:br>
            <a:endParaRPr lang="en-US" b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70000"/>
              </a:lnSpc>
              <a:buFontTx/>
              <a:buChar char="•"/>
            </a:pPr>
            <a:r>
              <a:rPr lang="en-US" dirty="0">
                <a:solidFill>
                  <a:srgbClr val="FFCC00"/>
                </a:solidFill>
              </a:rPr>
              <a:t>Mass </a:t>
            </a:r>
            <a:r>
              <a:rPr lang="en-US" b="0" dirty="0">
                <a:solidFill>
                  <a:schemeClr val="bg1"/>
                </a:solidFill>
              </a:rPr>
              <a:t>is the quantity of matter in an object.</a:t>
            </a:r>
            <a:br>
              <a:rPr lang="en-US" b="0" dirty="0">
                <a:solidFill>
                  <a:schemeClr val="bg1"/>
                </a:solidFill>
              </a:rPr>
            </a:br>
            <a:endParaRPr lang="en-US" b="0" dirty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Devices used for measuring mass in a laboratory are called </a:t>
            </a:r>
            <a:r>
              <a:rPr lang="en-US" sz="2000" b="0" i="1" dirty="0">
                <a:solidFill>
                  <a:srgbClr val="FFCC00"/>
                </a:solidFill>
              </a:rPr>
              <a:t>balances.</a:t>
            </a: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endParaRPr lang="en-US" sz="2000" b="0" i="1" dirty="0">
              <a:solidFill>
                <a:srgbClr val="FFCC00"/>
              </a:solidFill>
            </a:endParaRPr>
          </a:p>
          <a:p>
            <a:pPr marL="228600" indent="-228600">
              <a:buFontTx/>
              <a:buChar char="•"/>
            </a:pPr>
            <a:r>
              <a:rPr lang="en-US" dirty="0">
                <a:solidFill>
                  <a:srgbClr val="FFCC00"/>
                </a:solidFill>
              </a:rPr>
              <a:t>Weight </a:t>
            </a:r>
            <a:r>
              <a:rPr lang="en-US" b="0" dirty="0">
                <a:solidFill>
                  <a:schemeClr val="bg1"/>
                </a:solidFill>
              </a:rPr>
              <a:t>is the force produced by gravity acting on a mass.</a:t>
            </a:r>
          </a:p>
          <a:p>
            <a:pPr marL="228600" indent="-228600">
              <a:buFontTx/>
              <a:buChar char="•"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1001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3220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2000" y="1219200"/>
            <a:ext cx="7705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Derived Units</a:t>
            </a:r>
          </a:p>
        </p:txBody>
      </p:sp>
      <p:sp>
        <p:nvSpPr>
          <p:cNvPr id="2334724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Many quantities you can measure need units other than the seven basic SI units.</a:t>
            </a:r>
          </a:p>
          <a:p>
            <a:pPr marL="228600" indent="-228600">
              <a:lnSpc>
                <a:spcPct val="80000"/>
              </a:lnSpc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These units are derived by multiplying or dividing the base units. </a:t>
            </a:r>
          </a:p>
          <a:p>
            <a:pPr marL="228600" indent="-228600">
              <a:lnSpc>
                <a:spcPct val="70000"/>
              </a:lnSpc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  <a:p>
            <a:pPr marL="685800" lvl="1" indent="-228600">
              <a:lnSpc>
                <a:spcPct val="80000"/>
              </a:lnSpc>
              <a:buClr>
                <a:srgbClr val="FFCC00"/>
              </a:buClr>
              <a:buFontTx/>
              <a:buChar char="•"/>
            </a:pPr>
            <a:r>
              <a:rPr lang="en-US" sz="2000" b="0" i="1">
                <a:solidFill>
                  <a:srgbClr val="FFCC00"/>
                </a:solidFill>
              </a:rPr>
              <a:t>Speed</a:t>
            </a:r>
            <a:r>
              <a:rPr lang="en-US" sz="2000" b="0" i="1"/>
              <a:t> </a:t>
            </a:r>
            <a:r>
              <a:rPr lang="en-US" sz="2000" b="0">
                <a:solidFill>
                  <a:schemeClr val="bg1"/>
                </a:solidFill>
              </a:rPr>
              <a:t>is distance divided by time.The derived unit of speed is meters per second (m/s). </a:t>
            </a:r>
            <a:br>
              <a:rPr lang="en-US" sz="2000" b="0">
                <a:solidFill>
                  <a:schemeClr val="bg1"/>
                </a:solidFill>
              </a:rPr>
            </a:br>
            <a:endParaRPr lang="en-US" sz="2000" b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 b="0">
                <a:solidFill>
                  <a:schemeClr val="bg1"/>
                </a:solidFill>
              </a:rPr>
              <a:t>A rectangle’s</a:t>
            </a:r>
            <a:r>
              <a:rPr lang="en-US" sz="2000" b="0"/>
              <a:t> </a:t>
            </a:r>
            <a:r>
              <a:rPr lang="en-US" sz="2000" b="0" i="1">
                <a:solidFill>
                  <a:srgbClr val="FFCC00"/>
                </a:solidFill>
              </a:rPr>
              <a:t>area</a:t>
            </a:r>
            <a:r>
              <a:rPr lang="en-US" sz="2000" b="0" i="1"/>
              <a:t> </a:t>
            </a:r>
            <a:r>
              <a:rPr lang="en-US" sz="2000" b="0">
                <a:solidFill>
                  <a:schemeClr val="bg1"/>
                </a:solidFill>
              </a:rPr>
              <a:t>is found by multiplying its length (in meters) by its width (also in meters).</a:t>
            </a:r>
          </a:p>
          <a:p>
            <a:pPr marL="1143000" lvl="2" indent="-228600">
              <a:lnSpc>
                <a:spcPct val="140000"/>
              </a:lnSpc>
              <a:buClr>
                <a:srgbClr val="FFCC00"/>
              </a:buClr>
              <a:buFontTx/>
              <a:buChar char="•"/>
            </a:pPr>
            <a:r>
              <a:rPr lang="en-US" sz="2000" b="0">
                <a:solidFill>
                  <a:schemeClr val="bg1"/>
                </a:solidFill>
              </a:rPr>
              <a:t>Its unit is square meters (m</a:t>
            </a:r>
            <a:r>
              <a:rPr lang="en-US" sz="2000" b="0" baseline="30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).</a:t>
            </a:r>
            <a:endParaRPr lang="en-US" sz="2000" b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42122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24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5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1219200"/>
            <a:ext cx="7705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Derived Units,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  <a:endParaRPr lang="en-US" sz="2800" i="1">
              <a:solidFill>
                <a:srgbClr val="FFCC00"/>
              </a:solidFill>
            </a:endParaRPr>
          </a:p>
        </p:txBody>
      </p:sp>
      <p:sp>
        <p:nvSpPr>
          <p:cNvPr id="2335748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b="0">
                <a:solidFill>
                  <a:srgbClr val="FFCC00"/>
                </a:solidFill>
              </a:rPr>
              <a:t>Volume </a:t>
            </a:r>
            <a:r>
              <a:rPr lang="en-US" b="0">
                <a:solidFill>
                  <a:schemeClr val="bg1"/>
                </a:solidFill>
              </a:rPr>
              <a:t>is another commonly used derived unit.</a:t>
            </a:r>
            <a:r>
              <a:rPr lang="en-US" b="0"/>
              <a:t> </a:t>
            </a:r>
            <a:br>
              <a:rPr lang="en-US" b="0"/>
            </a:br>
            <a:endParaRPr lang="en-US" sz="2000" b="0"/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 b="0">
                <a:solidFill>
                  <a:schemeClr val="bg1"/>
                </a:solidFill>
              </a:rPr>
              <a:t>The volume of a book can be found by multiplying its length, width, and height. </a:t>
            </a:r>
            <a:br>
              <a:rPr lang="en-US" sz="2000" b="0">
                <a:solidFill>
                  <a:schemeClr val="bg1"/>
                </a:solidFill>
              </a:rPr>
            </a:br>
            <a:endParaRPr lang="en-US" sz="2000" b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 b="0">
                <a:solidFill>
                  <a:schemeClr val="bg1"/>
                </a:solidFill>
              </a:rPr>
              <a:t>The unit of volume is the cubic meter (m</a:t>
            </a:r>
            <a:r>
              <a:rPr lang="en-US" sz="2000" b="0" baseline="30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). </a:t>
            </a:r>
            <a:br>
              <a:rPr lang="en-US" sz="2000" b="0">
                <a:solidFill>
                  <a:schemeClr val="bg1"/>
                </a:solidFill>
              </a:rPr>
            </a:br>
            <a:endParaRPr lang="en-US" sz="2000" b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 b="0">
                <a:solidFill>
                  <a:schemeClr val="bg1"/>
                </a:solidFill>
              </a:rPr>
              <a:t>This unit is too large and inconvenient in most labs. Chemists usually use the liter (L).</a:t>
            </a:r>
          </a:p>
          <a:p>
            <a:pPr marL="685800" lvl="1" indent="-228600">
              <a:lnSpc>
                <a:spcPct val="80000"/>
              </a:lnSpc>
              <a:buClr>
                <a:srgbClr val="FFCC00"/>
              </a:buClr>
              <a:buFontTx/>
              <a:buChar char="•"/>
            </a:pPr>
            <a:endParaRPr lang="en-US" sz="2000" b="0">
              <a:solidFill>
                <a:schemeClr val="bg1"/>
              </a:solidFill>
            </a:endParaRPr>
          </a:p>
          <a:p>
            <a:pPr marL="228600" indent="-228600" algn="ctr">
              <a:buClr>
                <a:srgbClr val="FFCC00"/>
              </a:buClr>
            </a:pPr>
            <a:r>
              <a:rPr lang="en-US" b="0">
                <a:solidFill>
                  <a:srgbClr val="FFCC00"/>
                </a:solidFill>
              </a:rPr>
              <a:t>1L = 1000 mL = 1000 cm</a:t>
            </a:r>
            <a:r>
              <a:rPr lang="en-US" b="0" baseline="30000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70568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4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62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762000" y="985838"/>
            <a:ext cx="77057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Properties of Matter</a:t>
            </a:r>
          </a:p>
          <a:p>
            <a:r>
              <a:rPr lang="en-US">
                <a:solidFill>
                  <a:srgbClr val="FFCC00"/>
                </a:solidFill>
              </a:rPr>
              <a:t>Physical Properties</a:t>
            </a:r>
          </a:p>
        </p:txBody>
      </p:sp>
      <p:sp>
        <p:nvSpPr>
          <p:cNvPr id="2344964" name="Rectangle 1028"/>
          <p:cNvSpPr>
            <a:spLocks noChangeArrowheads="1"/>
          </p:cNvSpPr>
          <p:nvPr/>
        </p:nvSpPr>
        <p:spPr bwMode="auto">
          <a:xfrm>
            <a:off x="762000" y="1900238"/>
            <a:ext cx="770572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FFCC00"/>
                </a:solidFill>
              </a:rPr>
              <a:t>physical property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>
                <a:solidFill>
                  <a:schemeClr val="bg1"/>
                </a:solidFill>
              </a:rPr>
              <a:t>of a substance is a characteristic that does not involve a chemical change. </a:t>
            </a:r>
            <a:br>
              <a:rPr lang="en-US" b="0">
                <a:solidFill>
                  <a:schemeClr val="bg1"/>
                </a:solidFill>
              </a:rPr>
            </a:br>
            <a:endParaRPr lang="en-US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Physical properties of a substance can be determined without changing the nature of a substance.</a:t>
            </a:r>
            <a:br>
              <a:rPr lang="en-US" b="0">
                <a:solidFill>
                  <a:schemeClr val="bg1"/>
                </a:solidFill>
              </a:rPr>
            </a:br>
            <a:endParaRPr lang="en-US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Physical properties include texture, state, melting point, and boiling point.</a:t>
            </a:r>
          </a:p>
          <a:p>
            <a:pPr marL="228600" indent="-228600"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9941" name="Text Box 1029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sp>
        <p:nvSpPr>
          <p:cNvPr id="39942" name="Rectangle 1031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426107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62000" y="985838"/>
            <a:ext cx="77057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Properties of Matter,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</a:p>
          <a:p>
            <a:r>
              <a:rPr lang="en-US">
                <a:solidFill>
                  <a:srgbClr val="FFCC00"/>
                </a:solidFill>
              </a:rPr>
              <a:t>Density is the Ratio of Mass to Volume</a:t>
            </a:r>
          </a:p>
        </p:txBody>
      </p:sp>
      <p:sp>
        <p:nvSpPr>
          <p:cNvPr id="2345988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The</a:t>
            </a:r>
            <a:r>
              <a:rPr lang="en-US" b="0"/>
              <a:t> </a:t>
            </a:r>
            <a:r>
              <a:rPr lang="en-US">
                <a:solidFill>
                  <a:srgbClr val="FFCC00"/>
                </a:solidFill>
              </a:rPr>
              <a:t>density</a:t>
            </a:r>
            <a:r>
              <a:rPr lang="en-US" b="0"/>
              <a:t> </a:t>
            </a:r>
            <a:r>
              <a:rPr lang="en-US" b="0">
                <a:solidFill>
                  <a:schemeClr val="bg1"/>
                </a:solidFill>
              </a:rPr>
              <a:t>of an object is the mass of the object divided by volume of the object. </a:t>
            </a:r>
            <a:br>
              <a:rPr lang="en-US" b="0">
                <a:solidFill>
                  <a:schemeClr val="bg1"/>
                </a:solidFill>
              </a:rPr>
            </a:br>
            <a:endParaRPr lang="en-US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Densities are expressed in derived units such as g/cm</a:t>
            </a:r>
            <a:r>
              <a:rPr lang="en-US" b="0" baseline="30000">
                <a:solidFill>
                  <a:schemeClr val="bg1"/>
                </a:solidFill>
              </a:rPr>
              <a:t>3</a:t>
            </a:r>
            <a:r>
              <a:rPr lang="en-US" b="0">
                <a:solidFill>
                  <a:schemeClr val="bg1"/>
                </a:solidFill>
              </a:rPr>
              <a:t> or g/mL. </a:t>
            </a:r>
          </a:p>
          <a:p>
            <a:pPr marL="228600" indent="-228600"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Density is calculated as follows:</a:t>
            </a:r>
          </a:p>
          <a:p>
            <a:pPr marL="228600" indent="-228600"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graphicFrame>
        <p:nvGraphicFramePr>
          <p:cNvPr id="2345990" name="Object 6"/>
          <p:cNvGraphicFramePr>
            <a:graphicFrameLocks noChangeAspect="1"/>
          </p:cNvGraphicFramePr>
          <p:nvPr/>
        </p:nvGraphicFramePr>
        <p:xfrm>
          <a:off x="2438400" y="4991100"/>
          <a:ext cx="372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3721100" imgH="736600" progId="Equation.DSMT4">
                  <p:embed/>
                </p:oleObj>
              </mc:Choice>
              <mc:Fallback>
                <p:oleObj name="Equation" r:id="rId5" imgW="3721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91100"/>
                        <a:ext cx="3721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94390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9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0" y="985838"/>
            <a:ext cx="77057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Properties of Matter,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</a:p>
          <a:p>
            <a:r>
              <a:rPr lang="en-US">
                <a:solidFill>
                  <a:srgbClr val="FFCC00"/>
                </a:solidFill>
              </a:rPr>
              <a:t>Density of an Object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The density of a substance is the same no mater what the size of the sample is.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500438" y="153988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pic>
        <p:nvPicPr>
          <p:cNvPr id="41990" name="Picture 9" descr="01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819400"/>
            <a:ext cx="6813550" cy="31210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40439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Visual Concepts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757238" y="1214438"/>
            <a:ext cx="7929562" cy="5381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/>
              <a:t>Equation for Density</a:t>
            </a:r>
            <a:endParaRPr lang="en-US" sz="2800" b="0" smtClean="0"/>
          </a:p>
        </p:txBody>
      </p:sp>
      <p:pic>
        <p:nvPicPr>
          <p:cNvPr id="23511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4937252" imgH="4114286"/>
        </mc:Choice>
        <mc:Fallback>
          <p:control r:id="rId2" imgW="4937252" imgH="41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8838" y="1828800"/>
                  <a:ext cx="4937125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36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62000" y="985838"/>
            <a:ext cx="77057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Properties of Matter,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</a:p>
          <a:p>
            <a:r>
              <a:rPr lang="en-US">
                <a:solidFill>
                  <a:srgbClr val="FFCC00"/>
                </a:solidFill>
              </a:rPr>
              <a:t>Density Can Be Used to Identify Substances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48200" y="1987550"/>
            <a:ext cx="3886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Because the density of a substance is the same for all samples, you can use this property to help identify substances.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500438" y="153988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pic>
        <p:nvPicPr>
          <p:cNvPr id="43014" name="Picture 9" descr="01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638550" cy="37338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400422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62000" y="990600"/>
            <a:ext cx="770572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Properties of Matter,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  <a:r>
              <a:rPr lang="en-US" sz="2800"/>
              <a:t> </a:t>
            </a:r>
          </a:p>
          <a:p>
            <a:r>
              <a:rPr lang="en-US">
                <a:solidFill>
                  <a:srgbClr val="FFCC00"/>
                </a:solidFill>
              </a:rPr>
              <a:t>Chemical Properties</a:t>
            </a:r>
          </a:p>
        </p:txBody>
      </p:sp>
      <p:sp>
        <p:nvSpPr>
          <p:cNvPr id="2357252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FFCC00"/>
                </a:solidFill>
              </a:rPr>
              <a:t>chemical property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>
                <a:solidFill>
                  <a:schemeClr val="bg1"/>
                </a:solidFill>
              </a:rPr>
              <a:t>a property of matter that describes a substance’s ability to participate in chemical reactions.</a:t>
            </a:r>
          </a:p>
          <a:p>
            <a:pPr marL="228600" indent="-228600"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A chemical property of many substances is that they react with oxygen. </a:t>
            </a:r>
          </a:p>
          <a:p>
            <a:pPr marL="685800" lvl="1" indent="-228600">
              <a:lnSpc>
                <a:spcPct val="150000"/>
              </a:lnSpc>
              <a:buClr>
                <a:srgbClr val="FFCC00"/>
              </a:buClr>
              <a:buFontTx/>
              <a:buChar char="•"/>
            </a:pPr>
            <a:r>
              <a:rPr lang="en-US" sz="2000" b="0">
                <a:solidFill>
                  <a:srgbClr val="FFCC00"/>
                </a:solidFill>
              </a:rPr>
              <a:t>example:</a:t>
            </a:r>
            <a:r>
              <a:rPr lang="en-US" sz="2000" b="0">
                <a:solidFill>
                  <a:schemeClr val="bg1"/>
                </a:solidFill>
              </a:rPr>
              <a:t>  rusting</a:t>
            </a:r>
          </a:p>
          <a:p>
            <a:pPr marL="685800" lvl="1" indent="-228600">
              <a:lnSpc>
                <a:spcPct val="70000"/>
              </a:lnSpc>
              <a:buClr>
                <a:srgbClr val="FFCC00"/>
              </a:buClr>
              <a:buFontTx/>
              <a:buChar char="•"/>
            </a:pPr>
            <a:endParaRPr lang="en-US" sz="2000" b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Some substances break down into new substances when heated.</a:t>
            </a:r>
          </a:p>
          <a:p>
            <a:pPr marL="228600" indent="-228600">
              <a:buClr>
                <a:srgbClr val="FFCC00"/>
              </a:buClr>
              <a:buFontTx/>
              <a:buChar char="•"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41480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52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Visual Concepts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757238" y="1214438"/>
            <a:ext cx="8077200" cy="5635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/>
              <a:t>Signs of a Chemical Reaction</a:t>
            </a:r>
            <a:endParaRPr lang="en-US" sz="2800" b="0" smtClean="0"/>
          </a:p>
        </p:txBody>
      </p:sp>
      <p:pic>
        <p:nvPicPr>
          <p:cNvPr id="23603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r:id="rId2" imgW="4937252" imgH="4114286"/>
        </mc:Choice>
        <mc:Fallback>
          <p:control r:id="rId2" imgW="4937252" imgH="41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1828800"/>
                  <a:ext cx="4937125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599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9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0" y="1219200"/>
            <a:ext cx="7705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Units of Measurement</a:t>
            </a:r>
          </a:p>
        </p:txBody>
      </p:sp>
      <p:sp>
        <p:nvSpPr>
          <p:cNvPr id="2319364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When working with numbers, be careful to distinguish between a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 b="0">
                <a:solidFill>
                  <a:schemeClr val="bg1"/>
                </a:solidFill>
              </a:rPr>
              <a:t>quantity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0">
                <a:solidFill>
                  <a:schemeClr val="bg1"/>
                </a:solidFill>
              </a:rPr>
              <a:t>and its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 b="0">
                <a:solidFill>
                  <a:srgbClr val="FFCC00"/>
                </a:solidFill>
              </a:rPr>
              <a:t>unit.</a:t>
            </a:r>
            <a:br>
              <a:rPr lang="en-US" b="0">
                <a:solidFill>
                  <a:srgbClr val="FFCC00"/>
                </a:solidFill>
              </a:rPr>
            </a:br>
            <a:endParaRPr lang="en-US" b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>
                <a:solidFill>
                  <a:srgbClr val="FFCC00"/>
                </a:solidFill>
              </a:rPr>
              <a:t>Quantity </a:t>
            </a:r>
            <a:r>
              <a:rPr lang="en-US" sz="2000" b="0">
                <a:solidFill>
                  <a:schemeClr val="bg1"/>
                </a:solidFill>
              </a:rPr>
              <a:t>describes something that has magnitude, size, or amount.</a:t>
            </a:r>
            <a:br>
              <a:rPr lang="en-US" sz="2000" b="0">
                <a:solidFill>
                  <a:schemeClr val="bg1"/>
                </a:solidFill>
              </a:rPr>
            </a:br>
            <a:endParaRPr lang="en-US" sz="2000" b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</a:pPr>
            <a:r>
              <a:rPr lang="en-US" sz="2000">
                <a:solidFill>
                  <a:srgbClr val="FFCC00"/>
                </a:solidFill>
              </a:rPr>
              <a:t>Unit </a:t>
            </a:r>
            <a:r>
              <a:rPr lang="en-US" sz="2000" b="0">
                <a:solidFill>
                  <a:schemeClr val="bg1"/>
                </a:solidFill>
              </a:rPr>
              <a:t>is a quantity adopted as a standard of measurement.</a:t>
            </a:r>
          </a:p>
          <a:p>
            <a:pPr marL="228600" indent="-228600">
              <a:buClr>
                <a:srgbClr val="FFCC00"/>
              </a:buClr>
            </a:pP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  <a:endParaRPr lang="en-US" sz="2000">
              <a:solidFill>
                <a:srgbClr val="FFCC00"/>
              </a:solidFill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98474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36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0" y="985838"/>
            <a:ext cx="77057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Units of Measurement,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</a:p>
          <a:p>
            <a:r>
              <a:rPr lang="en-US">
                <a:solidFill>
                  <a:srgbClr val="FFCC00"/>
                </a:solidFill>
              </a:rPr>
              <a:t>Scientist Express Measurements in SI Units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Scientists worldwide use a set of units called the </a:t>
            </a:r>
            <a:r>
              <a:rPr lang="en-US" b="0" i="1">
                <a:solidFill>
                  <a:schemeClr val="bg1"/>
                </a:solidFill>
              </a:rPr>
              <a:t>Système Internationale d’Unités </a:t>
            </a:r>
            <a:r>
              <a:rPr lang="en-US" b="0">
                <a:solidFill>
                  <a:schemeClr val="bg1"/>
                </a:solidFill>
              </a:rPr>
              <a:t>or </a:t>
            </a:r>
            <a:r>
              <a:rPr lang="en-US" b="0" i="1">
                <a:solidFill>
                  <a:schemeClr val="bg1"/>
                </a:solidFill>
              </a:rPr>
              <a:t>SI. 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500438" y="153988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pic>
        <p:nvPicPr>
          <p:cNvPr id="30726" name="Picture 9" descr="01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822575"/>
            <a:ext cx="666591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19158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7238" y="985838"/>
            <a:ext cx="8005762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Units of Measurement, </a:t>
            </a:r>
            <a:r>
              <a:rPr lang="en-US" sz="2800" b="0" i="1">
                <a:solidFill>
                  <a:srgbClr val="FFCC00"/>
                </a:solidFill>
              </a:rPr>
              <a:t>continued</a:t>
            </a:r>
          </a:p>
          <a:p>
            <a:r>
              <a:rPr lang="en-US">
                <a:solidFill>
                  <a:srgbClr val="FFCC00"/>
                </a:solidFill>
              </a:rPr>
              <a:t>Scientist Express Measurements in SI Units, </a:t>
            </a:r>
            <a:r>
              <a:rPr lang="en-US" sz="2300" b="0" i="1">
                <a:solidFill>
                  <a:srgbClr val="FFCC00"/>
                </a:solidFill>
              </a:rPr>
              <a:t>continued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0" y="1900238"/>
            <a:ext cx="77057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</a:pPr>
            <a:r>
              <a:rPr lang="en-US" b="0">
                <a:solidFill>
                  <a:schemeClr val="bg1"/>
                </a:solidFill>
              </a:rPr>
              <a:t>Base units can be too large or too small for some measurements, so the base units may be modified by attaching prefixes.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500438" y="153988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pic>
        <p:nvPicPr>
          <p:cNvPr id="31750" name="Picture 9" descr="01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124200"/>
            <a:ext cx="6034087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24702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Visual Concepts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757238" y="1219200"/>
            <a:ext cx="8077200" cy="5635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/>
              <a:t>SI (</a:t>
            </a:r>
            <a:r>
              <a:rPr lang="en-US" sz="2800" i="1" smtClean="0"/>
              <a:t>Système Internationale d’Unités )</a:t>
            </a: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8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7525"/>
            <a:ext cx="51816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14824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990600"/>
            <a:ext cx="770572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Unit of Measurement</a:t>
            </a:r>
            <a:r>
              <a:rPr lang="en-US" sz="2800" b="0" i="1">
                <a:solidFill>
                  <a:srgbClr val="FFCC00"/>
                </a:solidFill>
              </a:rPr>
              <a:t>, continued</a:t>
            </a:r>
          </a:p>
          <a:p>
            <a:r>
              <a:rPr lang="en-US">
                <a:solidFill>
                  <a:srgbClr val="FFCC00"/>
                </a:solidFill>
              </a:rPr>
              <a:t>Converting One Unit to Another</a:t>
            </a:r>
            <a:endParaRPr lang="en-US" b="0">
              <a:solidFill>
                <a:srgbClr val="FFCC00"/>
              </a:solidFill>
            </a:endParaRPr>
          </a:p>
        </p:txBody>
      </p:sp>
      <p:sp>
        <p:nvSpPr>
          <p:cNvPr id="2211845" name="Rectangle 5"/>
          <p:cNvSpPr>
            <a:spLocks noChangeArrowheads="1"/>
          </p:cNvSpPr>
          <p:nvPr/>
        </p:nvSpPr>
        <p:spPr bwMode="auto">
          <a:xfrm>
            <a:off x="757238" y="1900238"/>
            <a:ext cx="800100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b="0">
                <a:solidFill>
                  <a:schemeClr val="bg1"/>
                </a:solidFill>
              </a:rPr>
              <a:t>A </a:t>
            </a:r>
            <a:r>
              <a:rPr lang="en-US">
                <a:solidFill>
                  <a:srgbClr val="FFCC00"/>
                </a:solidFill>
              </a:rPr>
              <a:t>conversion factor </a:t>
            </a:r>
            <a:r>
              <a:rPr lang="en-US" b="0">
                <a:solidFill>
                  <a:schemeClr val="bg1"/>
                </a:solidFill>
              </a:rPr>
              <a:t>is a simple ratio that relates two units that express a measurement of the same quantity.</a:t>
            </a:r>
          </a:p>
          <a:p>
            <a:pPr marL="228600" indent="-228600">
              <a:lnSpc>
                <a:spcPct val="90000"/>
              </a:lnSpc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b="0">
              <a:solidFill>
                <a:schemeClr val="bg1"/>
              </a:solidFill>
            </a:endParaRPr>
          </a:p>
          <a:p>
            <a:pPr marL="685800" lvl="1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000" b="0">
                <a:solidFill>
                  <a:srgbClr val="FFCC00"/>
                </a:solidFill>
              </a:rPr>
              <a:t>example:</a:t>
            </a:r>
            <a:r>
              <a:rPr lang="en-US" sz="2000" b="0">
                <a:solidFill>
                  <a:schemeClr val="bg1"/>
                </a:solidFill>
              </a:rPr>
              <a:t> You can construct conversion factors between kilograms and grams as follows:</a:t>
            </a:r>
            <a:endParaRPr lang="en-US" sz="2000" b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2211849" name="Object 9"/>
          <p:cNvGraphicFramePr>
            <a:graphicFrameLocks noChangeAspect="1"/>
          </p:cNvGraphicFramePr>
          <p:nvPr/>
        </p:nvGraphicFramePr>
        <p:xfrm>
          <a:off x="914400" y="3619500"/>
          <a:ext cx="75057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7505700" imgH="1828800" progId="Equation.DSMT4">
                  <p:embed/>
                </p:oleObj>
              </mc:Choice>
              <mc:Fallback>
                <p:oleObj name="Equation" r:id="rId5" imgW="75057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19500"/>
                        <a:ext cx="75057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/>
        </p:nvGraphicFramePr>
        <p:xfrm>
          <a:off x="3213100" y="1727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463931" imgH="762173" progId="Equation.DSMT4">
                  <p:embed/>
                </p:oleObj>
              </mc:Choice>
              <mc:Fallback>
                <p:oleObj name="Equation" r:id="rId7" imgW="463931" imgH="7621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727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14163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0668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r>
              <a:rPr lang="en-US" sz="2800" b="1" smtClean="0">
                <a:solidFill>
                  <a:schemeClr val="tx2"/>
                </a:solidFill>
              </a:rPr>
              <a:t>Using Conversion Factors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500438" y="152400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pic>
        <p:nvPicPr>
          <p:cNvPr id="34820" name="Picture 5" descr="0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66913"/>
            <a:ext cx="81756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68594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500438" y="153988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1214438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Converting Units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62000" y="1900238"/>
            <a:ext cx="76200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>
                <a:solidFill>
                  <a:srgbClr val="FFCC00"/>
                </a:solidFill>
              </a:rPr>
              <a:t>Sample Problem A</a:t>
            </a:r>
            <a:r>
              <a:rPr lang="en-US"/>
              <a:t> </a:t>
            </a:r>
          </a:p>
          <a:p>
            <a:pPr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b="0">
              <a:solidFill>
                <a:srgbClr val="FFCC00"/>
              </a:solidFill>
              <a:cs typeface="Arial" pitchFamily="34" charset="0"/>
            </a:endParaRPr>
          </a:p>
          <a:p>
            <a:pPr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b="0">
                <a:solidFill>
                  <a:schemeClr val="bg1"/>
                </a:solidFill>
              </a:rPr>
              <a:t>Convert 0.851 L to milliliters.</a:t>
            </a:r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67431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98" name="Rectangle 14"/>
          <p:cNvSpPr>
            <a:spLocks noChangeArrowheads="1"/>
          </p:cNvSpPr>
          <p:nvPr/>
        </p:nvSpPr>
        <p:spPr bwMode="auto">
          <a:xfrm>
            <a:off x="6019800" y="5210175"/>
            <a:ext cx="1219200" cy="5334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17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62000" y="1214438"/>
            <a:ext cx="7705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Sample Problem A Solution</a:t>
            </a:r>
            <a:endParaRPr lang="en-US" sz="2800" b="0">
              <a:solidFill>
                <a:srgbClr val="FFCC00"/>
              </a:solidFill>
            </a:endParaRPr>
          </a:p>
        </p:txBody>
      </p:sp>
      <p:sp>
        <p:nvSpPr>
          <p:cNvPr id="2217989" name="Rectangle 5"/>
          <p:cNvSpPr>
            <a:spLocks noChangeArrowheads="1"/>
          </p:cNvSpPr>
          <p:nvPr/>
        </p:nvSpPr>
        <p:spPr bwMode="auto">
          <a:xfrm>
            <a:off x="762000" y="1900238"/>
            <a:ext cx="7620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b="0">
                <a:solidFill>
                  <a:schemeClr val="bg1"/>
                </a:solidFill>
              </a:rPr>
              <a:t>The equality that links the two units is 1000 mL = 1 L. (The prefix </a:t>
            </a:r>
            <a:r>
              <a:rPr lang="en-US" b="0" i="1">
                <a:solidFill>
                  <a:schemeClr val="bg1"/>
                </a:solidFill>
              </a:rPr>
              <a:t>milli- </a:t>
            </a:r>
            <a:r>
              <a:rPr lang="en-US" b="0">
                <a:solidFill>
                  <a:schemeClr val="bg1"/>
                </a:solidFill>
              </a:rPr>
              <a:t>represents 1/1000 of a base unit.)</a:t>
            </a:r>
          </a:p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b="0"/>
          </a:p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b="0">
                <a:solidFill>
                  <a:schemeClr val="bg1"/>
                </a:solidFill>
                <a:cs typeface="Arial" pitchFamily="34" charset="0"/>
              </a:rPr>
              <a:t>The conversion factor needed must cancel liters and leave milliliters. Thus, liters must be on the bottom of the fraction and milliliters must be on the top.</a:t>
            </a:r>
            <a:endParaRPr lang="en-US" b="0">
              <a:solidFill>
                <a:srgbClr val="FFCC00"/>
              </a:solidFill>
              <a:sym typeface="Symbol" pitchFamily="18" charset="2"/>
            </a:endParaRPr>
          </a:p>
        </p:txBody>
      </p:sp>
      <p:graphicFrame>
        <p:nvGraphicFramePr>
          <p:cNvPr id="2217991" name="Object 7"/>
          <p:cNvGraphicFramePr>
            <a:graphicFrameLocks noChangeAspect="1"/>
          </p:cNvGraphicFramePr>
          <p:nvPr/>
        </p:nvGraphicFramePr>
        <p:xfrm>
          <a:off x="3937000" y="4229100"/>
          <a:ext cx="1270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269449" imgH="723586" progId="Equation.DSMT4">
                  <p:embed/>
                </p:oleObj>
              </mc:Choice>
              <mc:Fallback>
                <p:oleObj name="Equation" r:id="rId5" imgW="1269449" imgH="7235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229100"/>
                        <a:ext cx="1270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7994" name="Object 10"/>
          <p:cNvGraphicFramePr>
            <a:graphicFrameLocks noChangeAspect="1"/>
          </p:cNvGraphicFramePr>
          <p:nvPr/>
        </p:nvGraphicFramePr>
        <p:xfrm>
          <a:off x="1968500" y="5138738"/>
          <a:ext cx="515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5156200" imgH="723900" progId="Equation.DSMT4">
                  <p:embed/>
                </p:oleObj>
              </mc:Choice>
              <mc:Fallback>
                <p:oleObj name="Equation" r:id="rId7" imgW="51562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5138738"/>
                        <a:ext cx="515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3500438" y="153988"/>
            <a:ext cx="467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CC00"/>
                </a:solidFill>
              </a:rPr>
              <a:t>Section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FFCC00"/>
                </a:solidFill>
              </a:rPr>
              <a:t>2  </a:t>
            </a:r>
            <a:r>
              <a:rPr lang="en-US" sz="2000">
                <a:solidFill>
                  <a:schemeClr val="bg1"/>
                </a:solidFill>
              </a:rPr>
              <a:t>Describing Matter</a:t>
            </a:r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1133475" y="153988"/>
            <a:ext cx="182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88974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7998" grpId="0" animBg="1"/>
      <p:bldP spid="221798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561</Words>
  <Application>Microsoft Office PowerPoint</Application>
  <PresentationFormat>On-screen Show (4:3)</PresentationFormat>
  <Paragraphs>111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Apex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SI (Système Internationale d’Unités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 for Density</vt:lpstr>
      <vt:lpstr>PowerPoint Presentation</vt:lpstr>
      <vt:lpstr>PowerPoint Presentation</vt:lpstr>
      <vt:lpstr>Signs of a Chemical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Lawrence</dc:creator>
  <cp:lastModifiedBy>Sarah Lawrence</cp:lastModifiedBy>
  <cp:revision>1</cp:revision>
  <dcterms:created xsi:type="dcterms:W3CDTF">2013-08-29T14:08:54Z</dcterms:created>
  <dcterms:modified xsi:type="dcterms:W3CDTF">2013-08-29T14:11:22Z</dcterms:modified>
</cp:coreProperties>
</file>