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9753600" cx="130048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 name="Shape 3"/>
          <p:cNvSpPr txBox="1"/>
          <p:nvPr>
            <p:ph idx="1" type="body"/>
          </p:nvPr>
        </p:nvSpPr>
        <p:spPr>
          <a:xfrm>
            <a:off y="4343400" x="914400"/>
            <a:ext cy="4114800" cx="5029199"/>
          </a:xfrm>
          <a:prstGeom prst="rect">
            <a:avLst/>
          </a:prstGeom>
          <a:noFill/>
          <a:ln>
            <a:noFill/>
          </a:ln>
        </p:spPr>
        <p:txBody>
          <a:bodyPr bIns="91425" rIns="91425" lIns="91425" tIns="91425" anchor="t" anchorCtr="0"/>
          <a:lstStyle>
            <a:lvl1pPr algn="l" rtl="0" marR="0" indent="0" marL="0">
              <a:lnSpc>
                <a:spcPct val="125000"/>
              </a:lnSpc>
              <a:spcBef>
                <a:spcPts val="0"/>
              </a:spcBef>
              <a:defRPr/>
            </a:lvl1pPr>
            <a:lvl2pPr algn="l" rtl="0" marR="0" indent="228600" marL="0">
              <a:lnSpc>
                <a:spcPct val="125000"/>
              </a:lnSpc>
              <a:spcBef>
                <a:spcPts val="0"/>
              </a:spcBef>
              <a:defRPr/>
            </a:lvl2pPr>
            <a:lvl3pPr algn="l" rtl="0" marR="0" indent="457200" marL="0">
              <a:lnSpc>
                <a:spcPct val="125000"/>
              </a:lnSpc>
              <a:spcBef>
                <a:spcPts val="0"/>
              </a:spcBef>
              <a:defRPr/>
            </a:lvl3pPr>
            <a:lvl4pPr algn="l" rtl="0" marR="0" indent="685800" marL="0">
              <a:lnSpc>
                <a:spcPct val="125000"/>
              </a:lnSpc>
              <a:spcBef>
                <a:spcPts val="0"/>
              </a:spcBef>
              <a:defRPr/>
            </a:lvl4pPr>
            <a:lvl5pPr algn="l" rtl="0" marR="0" indent="914400" marL="0">
              <a:lnSpc>
                <a:spcPct val="125000"/>
              </a:lnSpc>
              <a:spcBef>
                <a:spcPts val="0"/>
              </a:spcBef>
              <a:defRPr/>
            </a:lvl5pPr>
            <a:lvl6pPr algn="l" rtl="0" marR="0" indent="1143000" marL="0">
              <a:lnSpc>
                <a:spcPct val="125000"/>
              </a:lnSpc>
              <a:spcBef>
                <a:spcPts val="0"/>
              </a:spcBef>
              <a:defRPr/>
            </a:lvl6pPr>
            <a:lvl7pPr algn="l" rtl="0" marR="0" indent="1371600" marL="0">
              <a:lnSpc>
                <a:spcPct val="125000"/>
              </a:lnSpc>
              <a:spcBef>
                <a:spcPts val="0"/>
              </a:spcBef>
              <a:defRPr/>
            </a:lvl7pPr>
            <a:lvl8pPr algn="l" rtl="0" marR="0" indent="1600200" marL="0">
              <a:lnSpc>
                <a:spcPct val="125000"/>
              </a:lnSpc>
              <a:spcBef>
                <a:spcPts val="0"/>
              </a:spcBef>
              <a:defRPr/>
            </a:lvl8pPr>
            <a:lvl9pPr algn="l" rtl="0" marR="0" indent="1828800" marL="0">
              <a:lnSpc>
                <a:spcPct val="125000"/>
              </a:lnSpc>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1" name="Shape 5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2200" lang="en-US" i="0">
                <a:latin typeface="Merriweather Sans"/>
                <a:ea typeface="Merriweather Sans"/>
                <a:cs typeface="Merriweather Sans"/>
                <a:sym typeface="Merriweather Sans"/>
              </a:rPr>
              <a:t>7:30</a:t>
            </a:r>
          </a:p>
          <a:p>
            <a:pPr algn="l" rtl="0" lvl="0" marR="0" indent="0" marL="0">
              <a:lnSpc>
                <a:spcPct val="100000"/>
              </a:lnSpc>
              <a:spcBef>
                <a:spcPts val="0"/>
              </a:spcBef>
              <a:buSzPct val="25000"/>
              <a:buNone/>
            </a:pPr>
            <a:r>
              <a:rPr strike="noStrike" u="none" b="1" cap="none" baseline="0" sz="2200" lang="en-US" i="0">
                <a:latin typeface="Merriweather Sans"/>
                <a:ea typeface="Merriweather Sans"/>
                <a:cs typeface="Merriweather Sans"/>
                <a:sym typeface="Merriweather Sans"/>
              </a:rPr>
              <a:t>8:15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10" name="Shape 110"/>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2000" lang="en-US" i="0">
                <a:latin typeface="Helvetica Neue"/>
                <a:ea typeface="Helvetica Neue"/>
                <a:cs typeface="Helvetica Neue"/>
                <a:sym typeface="Helvetica Neue"/>
              </a:rPr>
              <a:t>LEAD FACILITATOR</a:t>
            </a:r>
            <a:r>
              <a:rPr strike="noStrike" u="none" b="0" cap="none" baseline="0" sz="2000" lang="en-US" i="0">
                <a:latin typeface="Helvetica Neue"/>
                <a:ea typeface="Helvetica Neue"/>
                <a:cs typeface="Helvetica Neue"/>
                <a:sym typeface="Helvetica Neue"/>
              </a:rPr>
              <a:t>  7:54-8:00  8:39-8:45 restating purpose </a:t>
            </a:r>
            <a:r>
              <a:rPr strike="noStrike" u="sng" b="1" cap="none" baseline="0" sz="2000" lang="en-US" i="0">
                <a:solidFill>
                  <a:srgbClr val="0433FF"/>
                </a:solidFill>
                <a:latin typeface="Helvetica Neue"/>
                <a:ea typeface="Helvetica Neue"/>
                <a:cs typeface="Helvetica Neue"/>
                <a:sym typeface="Helvetica Neue"/>
              </a:rPr>
              <a:t>The goal for this year is to instill a K-12 common vocabulary around the GRR instructional model.</a:t>
            </a:r>
            <a:r>
              <a:rPr strike="noStrike" u="none" b="0" cap="none" baseline="0" sz="2000" lang="en-US" i="0">
                <a:latin typeface="Helvetica Neue"/>
                <a:ea typeface="Helvetica Neue"/>
                <a:cs typeface="Helvetica Neue"/>
                <a:sym typeface="Helvetica Neue"/>
              </a:rPr>
              <a:t> - </a:t>
            </a:r>
            <a:r>
              <a:rPr strike="noStrike" u="none" b="1" cap="none" baseline="0" sz="2000" lang="en-US" i="0">
                <a:latin typeface="Helvetica Neue"/>
                <a:ea typeface="Helvetica Neue"/>
                <a:cs typeface="Helvetica Neue"/>
                <a:sym typeface="Helvetica Neue"/>
              </a:rPr>
              <a:t>Flashback Reflection</a:t>
            </a:r>
            <a:r>
              <a:rPr strike="noStrike" u="none" b="0" cap="none" baseline="0" sz="2000" lang="en-US" i="0">
                <a:latin typeface="Helvetica Neue"/>
                <a:ea typeface="Helvetica Neue"/>
                <a:cs typeface="Helvetica Neue"/>
                <a:sym typeface="Helvetica Neue"/>
              </a:rPr>
              <a:t>- Where are you on your journey in GRR?  </a:t>
            </a:r>
            <a:r>
              <a:rPr strike="noStrike" u="none" b="0" cap="none" baseline="0" sz="2000" lang="en-US" i="0">
                <a:solidFill>
                  <a:srgbClr val="0365C0"/>
                </a:solidFill>
                <a:latin typeface="Helvetica Neue"/>
                <a:ea typeface="Helvetica Neue"/>
                <a:cs typeface="Helvetica Neue"/>
                <a:sym typeface="Helvetica Neue"/>
              </a:rPr>
              <a:t>Recall a moment in your instruction using GRR / Part of GRR - What did you notice?  How did it go for your students?</a:t>
            </a:r>
            <a:r>
              <a:rPr strike="noStrike" u="none" b="0" cap="none" baseline="0" sz="2000" lang="en-US" i="0">
                <a:latin typeface="Helvetica Neue"/>
                <a:ea typeface="Helvetica Neue"/>
                <a:cs typeface="Helvetica Neue"/>
                <a:sym typeface="Helvetica Neue"/>
              </a:rPr>
              <a:t>   </a:t>
            </a:r>
            <a:r>
              <a:rPr strike="noStrike" u="sng" b="0" cap="none" baseline="0" sz="2000" lang="en-US" i="1">
                <a:latin typeface="Helvetica Neue"/>
                <a:ea typeface="Helvetica Neue"/>
                <a:cs typeface="Helvetica Neue"/>
                <a:sym typeface="Helvetica Neue"/>
              </a:rPr>
              <a:t>Written reflection 3 min, then turn and talk 3 min.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23" name="Shape 123"/>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2000" lang="en-US" i="0">
                <a:solidFill>
                  <a:srgbClr val="0365C0"/>
                </a:solidFill>
                <a:latin typeface="Helvetica Neue"/>
                <a:ea typeface="Helvetica Neue"/>
                <a:cs typeface="Helvetica Neue"/>
                <a:sym typeface="Helvetica Neue"/>
              </a:rPr>
              <a:t>LEAD FAC&gt;</a:t>
            </a:r>
            <a:r>
              <a:rPr strike="noStrike" u="none" b="1" cap="none" baseline="0" sz="2000" lang="en-US" i="0">
                <a:latin typeface="Helvetica Neue"/>
                <a:ea typeface="Helvetica Neue"/>
                <a:cs typeface="Helvetica Neue"/>
                <a:sym typeface="Helvetica Neue"/>
              </a:rPr>
              <a:t> 8:00-8:06  8:45-8:51   pre-printed foldable….</a:t>
            </a:r>
            <a:r>
              <a:rPr strike="noStrike" u="none" b="1" cap="none" baseline="0" sz="2000" lang="en-US" i="0">
                <a:solidFill>
                  <a:srgbClr val="0365C0"/>
                </a:solidFill>
                <a:latin typeface="Helvetica Neue"/>
                <a:ea typeface="Helvetica Neue"/>
                <a:cs typeface="Helvetica Neue"/>
                <a:sym typeface="Helvetica Neue"/>
              </a:rPr>
              <a:t>explain that it is preprinted to save time. But brain friendly would be to actually create it.  A foldable is an ideal way to weave in individual accountability into collaborative work.  </a:t>
            </a:r>
            <a:r>
              <a:rPr strike="noStrike" u="none" b="1" cap="none" baseline="0" sz="1600" lang="en-US" i="0">
                <a:latin typeface="Permanent Marker"/>
                <a:ea typeface="Permanent Marker"/>
                <a:cs typeface="Permanent Marker"/>
                <a:sym typeface="Permanent Marker"/>
              </a:rPr>
              <a:t>ADD TO STRATEGY HARVEST: FOLDABLE</a:t>
            </a:r>
          </a:p>
          <a:p>
            <a:pPr algn="l" rtl="0" lvl="0" marR="0" indent="0" marL="0">
              <a:lnSpc>
                <a:spcPct val="100000"/>
              </a:lnSpc>
              <a:spcBef>
                <a:spcPts val="0"/>
              </a:spcBef>
              <a:buSzPct val="25000"/>
              <a:buNone/>
            </a:pPr>
            <a:r>
              <a:rPr strike="noStrike" u="none" b="0" cap="none" baseline="0" sz="1700" lang="en-US" i="0">
                <a:latin typeface="Helvetica Neue"/>
                <a:ea typeface="Helvetica Neue"/>
                <a:cs typeface="Helvetica Neue"/>
                <a:sym typeface="Helvetica Neue"/>
              </a:rPr>
              <a:t>Define collaboration and discuss ways and strategies they are currently using in their classrooms  3 min.</a:t>
            </a:r>
          </a:p>
          <a:p>
            <a:pPr algn="l" rtl="0" lvl="0" marR="0" indent="0" marL="0">
              <a:lnSpc>
                <a:spcPct val="100000"/>
              </a:lnSpc>
              <a:spcBef>
                <a:spcPts val="0"/>
              </a:spcBef>
              <a:buSzPct val="25000"/>
              <a:buNone/>
            </a:pPr>
            <a:r>
              <a:rPr strike="noStrike" u="none" b="0" cap="none" baseline="0" sz="1900" lang="en-US" i="0">
                <a:latin typeface="Helvetica Neue"/>
                <a:ea typeface="Helvetica Neue"/>
                <a:cs typeface="Helvetica Neue"/>
                <a:sym typeface="Helvetica Neue"/>
              </a:rPr>
              <a:t>Pair / Share what you are currently using  3 min.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29" name="Shape 129"/>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LEAD FAC&gt;</a:t>
            </a:r>
            <a:r>
              <a:rPr strike="noStrike" u="none" b="1" cap="none" baseline="0" sz="1400" lang="en-US" i="0">
                <a:latin typeface="Helvetica Neue"/>
                <a:ea typeface="Helvetica Neue"/>
                <a:cs typeface="Helvetica Neue"/>
                <a:sym typeface="Helvetica Neue"/>
              </a:rPr>
              <a:t>  8:06-8:19 and  8:51-9:04</a:t>
            </a:r>
          </a:p>
          <a:p>
            <a:pPr algn="l" rtl="0" lvl="0" marR="0" indent="0" marL="0">
              <a:lnSpc>
                <a:spcPct val="100000"/>
              </a:lnSpc>
              <a:spcBef>
                <a:spcPts val="0"/>
              </a:spcBef>
              <a:buSzPct val="25000"/>
              <a:buNone/>
            </a:pPr>
            <a:r>
              <a:rPr strike="noStrike" u="none" b="1" cap="none" baseline="0" sz="1400" lang="en-US" i="0">
                <a:latin typeface="Helvetica Neue"/>
                <a:ea typeface="Helvetica Neue"/>
                <a:cs typeface="Helvetica Neue"/>
                <a:sym typeface="Helvetica Neue"/>
              </a:rPr>
              <a:t>Lecture Burst on Basic Group Work and Productive Group Work (10 minutes at the most) </a:t>
            </a:r>
          </a:p>
          <a:p>
            <a:pPr algn="l" rtl="0" lvl="0" marR="0" indent="0" marL="0">
              <a:lnSpc>
                <a:spcPct val="100000"/>
              </a:lnSpc>
              <a:spcBef>
                <a:spcPts val="0"/>
              </a:spcBef>
              <a:buSzPct val="25000"/>
              <a:buNone/>
            </a:pPr>
            <a:r>
              <a:rPr strike="noStrike" u="none" b="0" cap="none" baseline="0" sz="1400" lang="en-US" i="0">
                <a:solidFill>
                  <a:srgbClr val="0365C0"/>
                </a:solidFill>
                <a:latin typeface="Helvetica Neue"/>
                <a:ea typeface="Helvetica Neue"/>
                <a:cs typeface="Helvetica Neue"/>
                <a:sym typeface="Helvetica Neue"/>
              </a:rPr>
              <a:t>Fisher/Frey define these groups in two categories:  BASIC and PRODUCTIVE</a:t>
            </a:r>
          </a:p>
          <a:p>
            <a:pPr algn="l" rtl="0" lvl="0" marR="0" indent="0" marL="0">
              <a:lnSpc>
                <a:spcPct val="100000"/>
              </a:lnSpc>
              <a:spcBef>
                <a:spcPts val="0"/>
              </a:spcBef>
              <a:buSzPct val="25000"/>
              <a:buNone/>
            </a:pPr>
            <a:r>
              <a:rPr strike="noStrike" u="none" b="0" cap="none" baseline="0" sz="1400" lang="en-US" i="0">
                <a:solidFill>
                  <a:srgbClr val="0365C0"/>
                </a:solidFill>
                <a:latin typeface="Helvetica Neue"/>
                <a:ea typeface="Helvetica Neue"/>
                <a:cs typeface="Helvetica Neue"/>
                <a:sym typeface="Helvetica Neue"/>
              </a:rPr>
              <a:t>Meaning is constructed both individual and socially.  Learners need time to make sense of new information and ideas on their own; they also need time to think aloud and exchange thoughts with others.  A number of variables and design choices influence effective student interaction.  </a:t>
            </a:r>
            <a:r>
              <a:rPr strike="noStrike" u="none" b="1" cap="none" baseline="0" sz="1400" lang="en-US" i="0">
                <a:solidFill>
                  <a:srgbClr val="0365C0"/>
                </a:solidFill>
                <a:latin typeface="Helvetica Neue"/>
                <a:ea typeface="Helvetica Neue"/>
                <a:cs typeface="Helvetica Neue"/>
                <a:sym typeface="Helvetica Neue"/>
              </a:rPr>
              <a:t>Basic groups</a:t>
            </a:r>
            <a:r>
              <a:rPr strike="noStrike" u="none" b="0" cap="none" baseline="0" sz="1400" lang="en-US" i="0">
                <a:solidFill>
                  <a:srgbClr val="0365C0"/>
                </a:solidFill>
                <a:latin typeface="Helvetica Neue"/>
                <a:ea typeface="Helvetica Neue"/>
                <a:cs typeface="Helvetica Neue"/>
                <a:sym typeface="Helvetica Neue"/>
              </a:rPr>
              <a:t> stay together for a short period the goal is the sharing and there is little accountability beyond the expectation of all must participate.</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Productice Groups</a:t>
            </a:r>
            <a:r>
              <a:rPr strike="noStrike" u="none" b="0" cap="none" baseline="0" sz="1400" lang="en-US" i="0">
                <a:solidFill>
                  <a:srgbClr val="0365C0"/>
                </a:solidFill>
                <a:latin typeface="Helvetica Neue"/>
                <a:ea typeface="Helvetica Neue"/>
                <a:cs typeface="Helvetica Neue"/>
                <a:sym typeface="Helvetica Neue"/>
              </a:rPr>
              <a:t>:  stay together for a designated period of time and learn to function successfully as a group (3-4-5 students) on structured tasks such as jigsaws, multiple step projects / during marking period or during subject work  Here the goal is bigger and usually involves consensus or a solution.  Individual accountability tasks are woven into the structure of the group work assigned.</a:t>
            </a:r>
          </a:p>
          <a:p>
            <a:pPr algn="l" rtl="0" lvl="0" marR="0" indent="0" marL="0">
              <a:lnSpc>
                <a:spcPct val="100000"/>
              </a:lnSpc>
              <a:spcBef>
                <a:spcPts val="0"/>
              </a:spcBef>
              <a:buSzPct val="25000"/>
              <a:buNone/>
            </a:pPr>
            <a:r>
              <a:rPr strike="noStrike" u="none" b="1" cap="none" baseline="0" sz="1400" lang="en-US" i="0">
                <a:latin typeface="Helvetica Neue"/>
                <a:ea typeface="Helvetica Neue"/>
                <a:cs typeface="Helvetica Neue"/>
                <a:sym typeface="Helvetica Neue"/>
              </a:rPr>
              <a:t>Where does this take your thinking?   Turn and Talk  3 MIN.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35" name="Shape 13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solidFill>
                  <a:srgbClr val="0365C0"/>
                </a:solidFill>
                <a:latin typeface="Helvetica Neue"/>
                <a:ea typeface="Helvetica Neue"/>
                <a:cs typeface="Helvetica Neue"/>
                <a:sym typeface="Helvetica Neue"/>
              </a:rPr>
              <a:t>LEAD FAC&gt;</a:t>
            </a:r>
            <a:r>
              <a:rPr strike="noStrike" u="none" b="1" cap="none" baseline="0" sz="1600" lang="en-US" i="0">
                <a:latin typeface="Helvetica Neue"/>
                <a:ea typeface="Helvetica Neue"/>
                <a:cs typeface="Helvetica Neue"/>
                <a:sym typeface="Helvetica Neue"/>
              </a:rPr>
              <a:t> 8:19-8:24    9:04-9:09</a:t>
            </a:r>
          </a:p>
          <a:p>
            <a:pPr algn="l" rtl="0" lvl="0" marR="0" indent="0" marL="0">
              <a:lnSpc>
                <a:spcPct val="100000"/>
              </a:lnSpc>
              <a:spcBef>
                <a:spcPts val="0"/>
              </a:spcBef>
              <a:buSzPct val="25000"/>
              <a:buNone/>
            </a:pPr>
            <a:r>
              <a:rPr strike="noStrike" u="none" b="0" cap="none" baseline="0" sz="1200" lang="en-US" i="0">
                <a:latin typeface="Helvetica Neue"/>
                <a:ea typeface="Helvetica Neue"/>
                <a:cs typeface="Helvetica Neue"/>
                <a:sym typeface="Helvetica Neue"/>
              </a:rPr>
              <a:t>5- minutes   </a:t>
            </a:r>
            <a:r>
              <a:rPr strike="noStrike" u="none" b="1" cap="none" baseline="0" sz="1400" lang="en-US" i="0">
                <a:solidFill>
                  <a:srgbClr val="0365C0"/>
                </a:solidFill>
                <a:latin typeface="Helvetica Neue"/>
                <a:ea typeface="Helvetica Neue"/>
                <a:cs typeface="Helvetica Neue"/>
                <a:sym typeface="Helvetica Neue"/>
              </a:rPr>
              <a:t>The teacher also has control of other variables as they create collaborative groups.</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Size of the group</a:t>
            </a:r>
            <a:r>
              <a:rPr strike="noStrike" u="none" b="0" cap="none" baseline="0" sz="1400" lang="en-US" i="0">
                <a:solidFill>
                  <a:srgbClr val="0365C0"/>
                </a:solidFill>
                <a:latin typeface="Helvetica Neue"/>
                <a:ea typeface="Helvetica Neue"/>
                <a:cs typeface="Helvetica Neue"/>
                <a:sym typeface="Helvetica Neue"/>
              </a:rPr>
              <a:t>:  Lots of experience with paired activities / moving to larger groups (ie. trios, quartets) shift from quick interactive strategies to projects that require students to remain in group longer</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Method for constructing group</a:t>
            </a:r>
            <a:r>
              <a:rPr strike="noStrike" u="none" b="0" cap="none" baseline="0" sz="1400" lang="en-US" i="0">
                <a:solidFill>
                  <a:srgbClr val="0365C0"/>
                </a:solidFill>
                <a:latin typeface="Helvetica Neue"/>
                <a:ea typeface="Helvetica Neue"/>
                <a:cs typeface="Helvetica Neue"/>
                <a:sym typeface="Helvetica Neue"/>
              </a:rPr>
              <a:t>:  teacher created,(most appropriate for guided instruction and collaborative groups) student created (extended projects outside of the classroom) selected randomly (important so that each student has an opportunity to interact-book clubs, discussion groups, idea sharing).  Two important variables in determining grouping decisions--how long the interaction and nature of the task.  Mixed ability groups purposefully selected by teacher / </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Length of Time</a:t>
            </a:r>
            <a:r>
              <a:rPr strike="noStrike" u="none" b="0" cap="none" baseline="0" sz="1400" lang="en-US" i="0">
                <a:solidFill>
                  <a:srgbClr val="0365C0"/>
                </a:solidFill>
                <a:latin typeface="Helvetica Neue"/>
                <a:ea typeface="Helvetica Neue"/>
                <a:cs typeface="Helvetica Neue"/>
                <a:sym typeface="Helvetica Neue"/>
              </a:rPr>
              <a:t> depends on the purpose of the group</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Assignment of Roles</a:t>
            </a:r>
            <a:r>
              <a:rPr strike="noStrike" u="none" b="0" cap="none" baseline="0" sz="1400" lang="en-US" i="0">
                <a:solidFill>
                  <a:srgbClr val="0365C0"/>
                </a:solidFill>
                <a:latin typeface="Helvetica Neue"/>
                <a:ea typeface="Helvetica Neue"/>
                <a:cs typeface="Helvetica Neue"/>
                <a:sym typeface="Helvetica Neue"/>
              </a:rPr>
              <a:t>:  Assigned roles structure and define an individual learner’s responsibilities to the group work.  Not every interactive strategy requires the use of roles.  It is useful to design and assign roles for each group member when a group has not yet developed the social skills necessary for engaging productively and cooperatively or has little experience with interactive work.  Also pays off if the group is together for a long time.</a:t>
            </a:r>
          </a:p>
          <a:p>
            <a:pPr algn="l" rtl="0" lvl="0" marR="0" indent="0" marL="0">
              <a:lnSpc>
                <a:spcPct val="100000"/>
              </a:lnSpc>
              <a:spcBef>
                <a:spcPts val="0"/>
              </a:spcBef>
              <a:buNone/>
            </a:pPr>
            <a:r>
              <a:t/>
            </a:r>
            <a:endParaRPr strike="noStrike" u="none" b="0" cap="none" baseline="0" sz="1200" i="0">
              <a:latin typeface="Helvetica Neue"/>
              <a:ea typeface="Helvetica Neue"/>
              <a:cs typeface="Helvetica Neue"/>
              <a:sym typeface="Helvetica Neue"/>
            </a:endParaRPr>
          </a:p>
          <a:p>
            <a:pPr algn="l" rtl="0" lvl="0" marR="0" indent="0" marL="0">
              <a:lnSpc>
                <a:spcPct val="100000"/>
              </a:lnSpc>
              <a:spcBef>
                <a:spcPts val="0"/>
              </a:spcBef>
              <a:buNone/>
            </a:pPr>
            <a:r>
              <a:t/>
            </a:r>
            <a:endParaRPr strike="noStrike" u="none" b="0" cap="none" baseline="0" sz="1200" i="0">
              <a:latin typeface="Helvetica Neue"/>
              <a:ea typeface="Helvetica Neue"/>
              <a:cs typeface="Helvetica Neue"/>
              <a:sym typeface="Helvetica Neu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1" name="Shape 14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700" lang="en-US" i="0">
                <a:solidFill>
                  <a:srgbClr val="C82506"/>
                </a:solidFill>
                <a:latin typeface="Merriweather Sans"/>
                <a:ea typeface="Merriweather Sans"/>
                <a:cs typeface="Merriweather Sans"/>
                <a:sym typeface="Merriweather Sans"/>
              </a:rPr>
              <a:t>COFAC&gt;</a:t>
            </a:r>
            <a:r>
              <a:rPr strike="noStrike" u="none" b="1" cap="none" baseline="0" sz="1700" lang="en-US" i="0">
                <a:latin typeface="Merriweather Sans"/>
                <a:ea typeface="Merriweather Sans"/>
                <a:cs typeface="Merriweather Sans"/>
                <a:sym typeface="Merriweather Sans"/>
              </a:rPr>
              <a:t> 8:24-8:35   9:09-9:20  (11 mins. total)</a:t>
            </a:r>
          </a:p>
          <a:p>
            <a:pPr algn="l" rtl="0" lvl="0" marR="0" indent="0" marL="0">
              <a:lnSpc>
                <a:spcPct val="100000"/>
              </a:lnSpc>
              <a:spcBef>
                <a:spcPts val="0"/>
              </a:spcBef>
              <a:buSzPct val="25000"/>
              <a:buNone/>
            </a:pPr>
            <a:r>
              <a:rPr strike="noStrike" u="none" b="1" cap="none" baseline="0" sz="1200" lang="en-US" i="0">
                <a:solidFill>
                  <a:srgbClr val="C82506"/>
                </a:solidFill>
                <a:latin typeface="Merriweather Sans"/>
                <a:ea typeface="Merriweather Sans"/>
                <a:cs typeface="Merriweather Sans"/>
                <a:sym typeface="Merriweather Sans"/>
              </a:rPr>
              <a:t>A Jigsaw is a tried and true form of productive group work.  It fits all the criteria:  individuals are accountable for consolidating ideas</a:t>
            </a:r>
          </a:p>
          <a:p>
            <a:pPr algn="l" rtl="0" lvl="0" marR="0" indent="0" marL="0">
              <a:lnSpc>
                <a:spcPct val="100000"/>
              </a:lnSpc>
              <a:spcBef>
                <a:spcPts val="0"/>
              </a:spcBef>
              <a:buSzPct val="25000"/>
              <a:buNone/>
            </a:pPr>
            <a:r>
              <a:rPr strike="noStrike" u="none" b="1" cap="none" baseline="0" sz="1500" lang="en-US" i="0">
                <a:solidFill>
                  <a:srgbClr val="C82506"/>
                </a:solidFill>
                <a:latin typeface="Merriweather Sans"/>
                <a:ea typeface="Merriweather Sans"/>
                <a:cs typeface="Merriweather Sans"/>
                <a:sym typeface="Merriweather Sans"/>
              </a:rPr>
              <a:t>Read your section silently and highlight 3 mins./ take notes on key ideas to share with your group</a:t>
            </a:r>
          </a:p>
          <a:p>
            <a:pPr algn="l" rtl="0" lvl="0" marR="0" indent="0" marL="0">
              <a:lnSpc>
                <a:spcPct val="100000"/>
              </a:lnSpc>
              <a:spcBef>
                <a:spcPts val="0"/>
              </a:spcBef>
              <a:buSzPct val="25000"/>
              <a:buNone/>
            </a:pPr>
            <a:r>
              <a:rPr strike="noStrike" u="none" b="1" cap="none" baseline="0" sz="1500" lang="en-US" i="0">
                <a:latin typeface="Merriweather Sans"/>
                <a:ea typeface="Merriweather Sans"/>
                <a:cs typeface="Merriweather Sans"/>
                <a:sym typeface="Merriweather Sans"/>
              </a:rPr>
              <a:t>Each Teach your reading / understanding 2 minutes each / total of 8 minutes  </a:t>
            </a:r>
            <a:r>
              <a:rPr strike="noStrike" u="none" b="1" cap="none" baseline="0" sz="1500" lang="en-US" i="0">
                <a:latin typeface="Permanent Marker"/>
                <a:ea typeface="Permanent Marker"/>
                <a:cs typeface="Permanent Marker"/>
                <a:sym typeface="Permanent Marker"/>
              </a:rPr>
              <a:t>ADD TO STRATEGY HARVEST:  JIGSAW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9" name="Shape 149"/>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solidFill>
                  <a:srgbClr val="C82506"/>
                </a:solidFill>
                <a:latin typeface="Merriweather Sans"/>
                <a:ea typeface="Merriweather Sans"/>
                <a:cs typeface="Merriweather Sans"/>
                <a:sym typeface="Merriweather Sans"/>
              </a:rPr>
              <a:t>CO FAC&gt;</a:t>
            </a:r>
            <a:r>
              <a:rPr strike="noStrike" u="none" b="1" cap="none" baseline="0" sz="1600" lang="en-US" i="0">
                <a:latin typeface="Merriweather Sans"/>
                <a:ea typeface="Merriweather Sans"/>
                <a:cs typeface="Merriweather Sans"/>
                <a:sym typeface="Merriweather Sans"/>
              </a:rPr>
              <a:t>  8:35-8:40   9:20-9:25</a:t>
            </a:r>
          </a:p>
          <a:p>
            <a:pPr algn="l" rtl="0" lvl="0" marR="0" indent="0" marL="0">
              <a:lnSpc>
                <a:spcPct val="100000"/>
              </a:lnSpc>
              <a:spcBef>
                <a:spcPts val="0"/>
              </a:spcBef>
              <a:buSzPct val="25000"/>
              <a:buNone/>
            </a:pPr>
            <a:r>
              <a:rPr strike="noStrike" u="none" b="1" cap="none" baseline="0" sz="1600" lang="en-US" i="0">
                <a:solidFill>
                  <a:srgbClr val="C82506"/>
                </a:solidFill>
                <a:latin typeface="Merriweather Sans"/>
                <a:ea typeface="Merriweather Sans"/>
                <a:cs typeface="Merriweather Sans"/>
                <a:sym typeface="Merriweather Sans"/>
              </a:rPr>
              <a:t>What Connections are you making to this thinking? </a:t>
            </a:r>
            <a:r>
              <a:rPr strike="noStrike" u="none" b="0" cap="none" baseline="0" sz="1600" lang="en-US" i="0">
                <a:latin typeface="Merriweather Sans"/>
                <a:ea typeface="Merriweather Sans"/>
                <a:cs typeface="Merriweather Sans"/>
                <a:sym typeface="Merriweather Sans"/>
              </a:rPr>
              <a:t>TABLE CONVERSATION  5 minutes</a:t>
            </a:r>
          </a:p>
          <a:p>
            <a:pPr algn="l" rtl="0" lvl="0" marR="0" indent="0" marL="0">
              <a:lnSpc>
                <a:spcPct val="100000"/>
              </a:lnSpc>
              <a:spcBef>
                <a:spcPts val="0"/>
              </a:spcBef>
              <a:buSzPct val="25000"/>
              <a:buNone/>
            </a:pPr>
            <a:r>
              <a:rPr strike="noStrike" u="none" b="1" cap="none" baseline="0" sz="1600" lang="en-US" i="0">
                <a:latin typeface="Permanent Marker"/>
                <a:ea typeface="Permanent Marker"/>
                <a:cs typeface="Permanent Marker"/>
                <a:sym typeface="Permanent Marker"/>
              </a:rPr>
              <a:t>ADD TO STRATEGY HARVEST:  TABLE CONVERSATION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3" name="Shape 153"/>
        <p:cNvGrpSpPr/>
        <p:nvPr/>
      </p:nvGrpSpPr>
      <p:grpSpPr>
        <a:xfrm>
          <a:off y="0" x="0"/>
          <a:ext cy="0" cx="0"/>
          <a:chOff y="0" x="0"/>
          <a:chExt cy="0" cx="0"/>
        </a:xfrm>
      </p:grpSpPr>
      <p:sp>
        <p:nvSpPr>
          <p:cNvPr id="154" name="Shape 15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55" name="Shape 15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None/>
            </a:pPr>
            <a:r>
              <a:t/>
            </a:r>
            <a:endParaRPr strike="noStrike" u="none" b="0" cap="none" baseline="0" sz="1200" i="0">
              <a:latin typeface="Helvetica Neue"/>
              <a:ea typeface="Helvetica Neue"/>
              <a:cs typeface="Helvetica Neue"/>
              <a:sym typeface="Helvetica Neue"/>
            </a:endParaRPr>
          </a:p>
          <a:p>
            <a:pPr algn="l" rtl="0" lvl="0" marR="0" indent="0" marL="0">
              <a:lnSpc>
                <a:spcPct val="100000"/>
              </a:lnSpc>
              <a:spcBef>
                <a:spcPts val="0"/>
              </a:spcBef>
              <a:buSzPct val="25000"/>
              <a:buNone/>
            </a:pPr>
            <a:r>
              <a:rPr strike="noStrike" u="none" b="1" cap="none" baseline="0" sz="1400" lang="en-US" i="0">
                <a:latin typeface="Helvetica Neue"/>
                <a:ea typeface="Helvetica Neue"/>
                <a:cs typeface="Helvetica Neue"/>
                <a:sym typeface="Helvetica Neue"/>
              </a:rPr>
              <a:t> </a:t>
            </a:r>
            <a:r>
              <a:rPr strike="noStrike" u="none" b="1" cap="none" baseline="0" sz="1400" lang="en-US" i="0">
                <a:solidFill>
                  <a:srgbClr val="0365C0"/>
                </a:solidFill>
                <a:latin typeface="Helvetica Neue"/>
                <a:ea typeface="Helvetica Neue"/>
                <a:cs typeface="Helvetica Neue"/>
                <a:sym typeface="Helvetica Neue"/>
              </a:rPr>
              <a:t>LEAD FAC &gt;</a:t>
            </a:r>
            <a:r>
              <a:rPr strike="noStrike" u="none" b="1" cap="none" baseline="0" sz="1900" lang="en-US" i="0">
                <a:latin typeface="Helvetica Neue"/>
                <a:ea typeface="Helvetica Neue"/>
                <a:cs typeface="Helvetica Neue"/>
                <a:sym typeface="Helvetica Neue"/>
              </a:rPr>
              <a:t>8:41  9:26</a:t>
            </a:r>
            <a:r>
              <a:rPr strike="noStrike" u="none" b="1" cap="none" baseline="0" sz="1400" lang="en-US" i="0">
                <a:latin typeface="Helvetica Neue"/>
                <a:ea typeface="Helvetica Neue"/>
                <a:cs typeface="Helvetica Neue"/>
                <a:sym typeface="Helvetica Neue"/>
              </a:rPr>
              <a:t>  </a:t>
            </a:r>
            <a:r>
              <a:rPr strike="noStrike" u="none" b="1" cap="none" baseline="0" sz="1400" lang="en-US" i="0">
                <a:solidFill>
                  <a:srgbClr val="0365C0"/>
                </a:solidFill>
                <a:latin typeface="Helvetica Neue"/>
                <a:ea typeface="Helvetica Neue"/>
                <a:cs typeface="Helvetica Neue"/>
                <a:sym typeface="Helvetica Neue"/>
              </a:rPr>
              <a:t>So we want our students to be eager to work with each other successfully. We want to trust kids to stay on task when we put them in small groups.  Collaborative, interdependent, high-morale groups are mostly made, not born.  However most teachers struggle a touch with getting their minds around how that looks and sounds. </a:t>
            </a:r>
          </a:p>
          <a:p>
            <a:pPr algn="l" rtl="0" lvl="0" marR="0" indent="0" marL="0">
              <a:lnSpc>
                <a:spcPct val="100000"/>
              </a:lnSpc>
              <a:spcBef>
                <a:spcPts val="0"/>
              </a:spcBef>
              <a:buSzPct val="25000"/>
              <a:buNone/>
            </a:pPr>
            <a:r>
              <a:rPr strike="noStrike" u="none" b="1" cap="none" baseline="0" sz="1400" lang="en-US" i="0">
                <a:solidFill>
                  <a:srgbClr val="0365C0"/>
                </a:solidFill>
                <a:latin typeface="Helvetica Neue"/>
                <a:ea typeface="Helvetica Neue"/>
                <a:cs typeface="Helvetica Neue"/>
                <a:sym typeface="Helvetica Neue"/>
              </a:rPr>
              <a:t>Participants look at How Proficient Collaborators Think and Act Handout /    As you peruse the handout……..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9" name="Shape 159"/>
        <p:cNvGrpSpPr/>
        <p:nvPr/>
      </p:nvGrpSpPr>
      <p:grpSpPr>
        <a:xfrm>
          <a:off y="0" x="0"/>
          <a:ext cy="0" cx="0"/>
          <a:chOff y="0" x="0"/>
          <a:chExt cy="0" cx="0"/>
        </a:xfrm>
      </p:grpSpPr>
      <p:sp>
        <p:nvSpPr>
          <p:cNvPr id="160" name="Shape 16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1" name="Shape 16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solidFill>
                  <a:srgbClr val="0365C0"/>
                </a:solidFill>
                <a:latin typeface="Helvetica Neue"/>
                <a:ea typeface="Helvetica Neue"/>
                <a:cs typeface="Helvetica Neue"/>
                <a:sym typeface="Helvetica Neue"/>
              </a:rPr>
              <a:t>LEAD FAC&gt;</a:t>
            </a:r>
            <a:r>
              <a:rPr strike="noStrike" u="none" b="1" cap="none" baseline="0" sz="1600" lang="en-US" i="0">
                <a:latin typeface="Helvetica Neue"/>
                <a:ea typeface="Helvetica Neue"/>
                <a:cs typeface="Helvetica Neue"/>
                <a:sym typeface="Helvetica Neue"/>
              </a:rPr>
              <a:t> 8:41-8:56   9:26-9:31   </a:t>
            </a:r>
            <a:r>
              <a:rPr strike="noStrike" u="none" b="1" cap="none" baseline="0" sz="1600" lang="en-US" i="0">
                <a:solidFill>
                  <a:srgbClr val="0365C0"/>
                </a:solidFill>
                <a:latin typeface="Helvetica Neue"/>
                <a:ea typeface="Helvetica Neue"/>
                <a:cs typeface="Helvetica Neue"/>
                <a:sym typeface="Helvetica Neue"/>
              </a:rPr>
              <a:t>First I am going to give you time to talk with a partner….WHY?  because there is increased chance for conversation on both sides to stimulate thinking, then after 5 mins or so, I am going to ask you to turn to your table and talk to increase the number of ideas/questions that can be generated from several peoples’ thinking.   </a:t>
            </a:r>
            <a:r>
              <a:rPr strike="noStrike" u="none" b="1" cap="none" baseline="0" sz="1600" lang="en-US" i="0">
                <a:latin typeface="Permanent Marker"/>
                <a:ea typeface="Permanent Marker"/>
                <a:cs typeface="Permanent Marker"/>
                <a:sym typeface="Permanent Marker"/>
              </a:rPr>
              <a:t>ADD TO STRATEGY HARVEST:  PARTNER TALK TO TABLE TALK</a:t>
            </a:r>
          </a:p>
          <a:p>
            <a:pPr algn="l" rtl="0" lvl="0" marR="0" indent="0" marL="0">
              <a:lnSpc>
                <a:spcPct val="100000"/>
              </a:lnSpc>
              <a:spcBef>
                <a:spcPts val="0"/>
              </a:spcBef>
              <a:buSzPct val="25000"/>
              <a:buNone/>
            </a:pPr>
            <a:r>
              <a:rPr strike="noStrike" u="none" b="1" cap="none" baseline="0" sz="1200" lang="en-US" i="0">
                <a:latin typeface="Helvetica Neue"/>
                <a:ea typeface="Helvetica Neue"/>
                <a:cs typeface="Helvetica Neue"/>
                <a:sym typeface="Helvetica Neue"/>
              </a:rPr>
              <a:t>Partners talk using chart  of How Proficient Collaborators Think and Act / as a visual.</a:t>
            </a:r>
          </a:p>
          <a:p>
            <a:pPr algn="l" rtl="0" lvl="0" marR="0" indent="0" marL="0">
              <a:lnSpc>
                <a:spcPct val="100000"/>
              </a:lnSpc>
              <a:spcBef>
                <a:spcPts val="0"/>
              </a:spcBef>
              <a:buSzPct val="25000"/>
              <a:buNone/>
            </a:pPr>
            <a:r>
              <a:rPr strike="noStrike" u="none" b="1" cap="none" baseline="0" sz="1200" lang="en-US" i="0">
                <a:latin typeface="Helvetica Neue"/>
                <a:ea typeface="Helvetica Neue"/>
                <a:cs typeface="Helvetica Neue"/>
                <a:sym typeface="Helvetica Neue"/>
              </a:rPr>
              <a:t>Share with table group / What are you learning around collaboration?  What questions do you have?</a:t>
            </a:r>
          </a:p>
          <a:p>
            <a:pPr algn="l" rtl="0" lvl="0" marR="0" indent="0" marL="0">
              <a:lnSpc>
                <a:spcPct val="100000"/>
              </a:lnSpc>
              <a:spcBef>
                <a:spcPts val="0"/>
              </a:spcBef>
              <a:buNone/>
            </a:pPr>
            <a:r>
              <a:t/>
            </a:r>
            <a:endParaRPr strike="noStrike" u="none" b="0" cap="none" baseline="0" sz="1200" i="0">
              <a:latin typeface="Helvetica Neue"/>
              <a:ea typeface="Helvetica Neue"/>
              <a:cs typeface="Helvetica Neue"/>
              <a:sym typeface="Helvetica Neue"/>
            </a:endParaRPr>
          </a:p>
          <a:p>
            <a:pPr algn="l" rtl="0" lvl="0" marR="0" indent="0" marL="0">
              <a:lnSpc>
                <a:spcPct val="100000"/>
              </a:lnSpc>
              <a:spcBef>
                <a:spcPts val="0"/>
              </a:spcBef>
              <a:buSzPct val="25000"/>
              <a:buNone/>
            </a:pPr>
            <a:r>
              <a:rPr strike="noStrike" u="sng" b="1" cap="none" baseline="0" sz="1900" lang="en-US" i="0">
                <a:latin typeface="Helvetica Neue"/>
                <a:ea typeface="Helvetica Neue"/>
                <a:cs typeface="Helvetica Neue"/>
                <a:sym typeface="Helvetica Neue"/>
              </a:rPr>
              <a:t>Share out some thinking with large group</a:t>
            </a:r>
            <a:r>
              <a:rPr strike="noStrike" u="none" b="0" cap="none" baseline="0" sz="1200" lang="en-US" i="0">
                <a:latin typeface="Helvetica Neue"/>
                <a:ea typeface="Helvetica Neue"/>
                <a:cs typeface="Helvetica Neue"/>
                <a:sym typeface="Helvetica Neue"/>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8" name="Shape 16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25000"/>
              </a:lnSpc>
              <a:spcBef>
                <a:spcPts val="0"/>
              </a:spcBef>
              <a:buSzPct val="25000"/>
              <a:buNone/>
            </a:pPr>
            <a:r>
              <a:rPr strike="noStrike" u="none" b="0" cap="none" baseline="0" sz="2400" lang="en-US" i="0">
                <a:solidFill>
                  <a:srgbClr val="C82506"/>
                </a:solidFill>
                <a:latin typeface="Arial"/>
                <a:ea typeface="Arial"/>
                <a:cs typeface="Arial"/>
                <a:sym typeface="Arial"/>
              </a:rPr>
              <a:t>CO FAC&gt;</a:t>
            </a:r>
            <a:r>
              <a:rPr strike="noStrike" u="none" b="0" cap="none" baseline="0" sz="2400" lang="en-US" i="0">
                <a:latin typeface="Arial"/>
                <a:ea typeface="Arial"/>
                <a:cs typeface="Arial"/>
                <a:sym typeface="Arial"/>
              </a:rPr>
              <a:t> 8:56-9:01     9:31-9:36   5MIN.  (</a:t>
            </a:r>
            <a:r>
              <a:rPr strike="noStrike" u="none" b="0" cap="none" baseline="0" sz="2000" lang="en-US" i="0">
                <a:latin typeface="Arial"/>
                <a:ea typeface="Arial"/>
                <a:cs typeface="Arial"/>
                <a:sym typeface="Arial"/>
              </a:rPr>
              <a:t>3 rounds, each about 60-90 seconds</a:t>
            </a:r>
            <a:r>
              <a:rPr strike="noStrike" u="none" b="0" cap="none" baseline="0" sz="2400" lang="en-US" i="0">
                <a:latin typeface="Arial"/>
                <a:ea typeface="Arial"/>
                <a:cs typeface="Arial"/>
                <a:sym typeface="Arial"/>
              </a:rPr>
              <a:t>)</a:t>
            </a:r>
          </a:p>
          <a:p>
            <a:pPr algn="l" rtl="0" lvl="0" marR="0" indent="0" marL="0">
              <a:lnSpc>
                <a:spcPct val="125000"/>
              </a:lnSpc>
              <a:spcBef>
                <a:spcPts val="0"/>
              </a:spcBef>
              <a:buSzPct val="25000"/>
              <a:buNone/>
            </a:pPr>
            <a:r>
              <a:rPr strike="noStrike" u="none" b="0" cap="none" baseline="0" sz="1900" lang="en-US" i="0">
                <a:solidFill>
                  <a:srgbClr val="C82506"/>
                </a:solidFill>
                <a:latin typeface="Arial Narrow"/>
                <a:ea typeface="Arial Narrow"/>
                <a:cs typeface="Arial Narrow"/>
                <a:sym typeface="Arial Narrow"/>
              </a:rPr>
              <a:t>Paired Verbal Fluency is a basic collaborative practice that boarders on a productive group practice depending on how it is used.  It can be a great stimulator of ideas, but also a great way to measure what is remembered from previous teaching.  In this case we are going to use it to solidify some new learning and ideas.</a:t>
            </a:r>
            <a:r>
              <a:rPr strike="noStrike" u="none" b="0" cap="none" baseline="0" sz="1900" lang="en-US" i="0">
                <a:latin typeface="Arial Narrow"/>
                <a:ea typeface="Arial Narrow"/>
                <a:cs typeface="Arial Narrow"/>
                <a:sym typeface="Arial Narrow"/>
              </a:rPr>
              <a:t>  (</a:t>
            </a:r>
            <a:r>
              <a:rPr strike="noStrike" u="none" b="1" cap="none" baseline="0" sz="1900" lang="en-US" i="0">
                <a:latin typeface="Arial Narrow"/>
                <a:ea typeface="Arial Narrow"/>
                <a:cs typeface="Arial Narrow"/>
                <a:sym typeface="Arial Narrow"/>
              </a:rPr>
              <a:t>Then explain slide.</a:t>
            </a:r>
            <a:r>
              <a:rPr strike="noStrike" u="none" b="0" cap="none" baseline="0" sz="1900" lang="en-US" i="0">
                <a:latin typeface="Arial Narrow"/>
                <a:ea typeface="Arial Narrow"/>
                <a:cs typeface="Arial Narrow"/>
                <a:sym typeface="Arial Narrow"/>
              </a:rPr>
              <a:t>)  </a:t>
            </a:r>
            <a:r>
              <a:rPr strike="noStrike" u="none" b="0" cap="none" baseline="0" sz="1900" lang="en-US" i="0">
                <a:latin typeface="Permanent Marker"/>
                <a:ea typeface="Permanent Marker"/>
                <a:cs typeface="Permanent Marker"/>
                <a:sym typeface="Permanent Marker"/>
              </a:rPr>
              <a:t>ADD TO STRATEGY HARVEST: PAIRED VERBAL FLUENCY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3" name="Shape 173"/>
        <p:cNvGrpSpPr/>
        <p:nvPr/>
      </p:nvGrpSpPr>
      <p:grpSpPr>
        <a:xfrm>
          <a:off y="0" x="0"/>
          <a:ext cy="0" cx="0"/>
          <a:chOff y="0" x="0"/>
          <a:chExt cy="0" cx="0"/>
        </a:xfrm>
      </p:grpSpPr>
      <p:sp>
        <p:nvSpPr>
          <p:cNvPr id="174" name="Shape 174"/>
          <p:cNvSpPr txBox="1"/>
          <p:nvPr>
            <p:ph idx="1" type="body"/>
          </p:nvPr>
        </p:nvSpPr>
        <p:spPr>
          <a:xfrm>
            <a:off y="4343400" x="914400"/>
            <a:ext cy="4114800" cx="5029199"/>
          </a:xfrm>
          <a:prstGeom prst="rect">
            <a:avLst/>
          </a:prstGeom>
        </p:spPr>
        <p:txBody>
          <a:bodyPr bIns="91425" rIns="91425" lIns="91425" tIns="91425" anchor="t" anchorCtr="0">
            <a:noAutofit/>
          </a:bodyPr>
          <a:lstStyle/>
          <a:p>
            <a:pPr>
              <a:spcBef>
                <a:spcPts val="0"/>
              </a:spcBef>
              <a:buNone/>
            </a:pPr>
            <a:r>
              <a:t/>
            </a:r>
            <a:endParaRPr/>
          </a:p>
        </p:txBody>
      </p:sp>
      <p:sp>
        <p:nvSpPr>
          <p:cNvPr id="175" name="Shape 17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8" name="Shape 58"/>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2000" lang="en-US" i="0">
                <a:latin typeface="Helvetica Neue"/>
                <a:ea typeface="Helvetica Neue"/>
                <a:cs typeface="Helvetica Neue"/>
                <a:sym typeface="Helvetica Neue"/>
              </a:rPr>
              <a:t>7:35</a:t>
            </a:r>
          </a:p>
          <a:p>
            <a:pPr algn="l" rtl="0" lvl="0" marR="0" indent="0" marL="0">
              <a:lnSpc>
                <a:spcPct val="100000"/>
              </a:lnSpc>
              <a:spcBef>
                <a:spcPts val="0"/>
              </a:spcBef>
              <a:buSzPct val="25000"/>
              <a:buNone/>
            </a:pPr>
            <a:r>
              <a:rPr strike="noStrike" u="none" b="1" cap="none" baseline="0" sz="2000" lang="en-US" i="0">
                <a:latin typeface="Helvetica Neue"/>
                <a:ea typeface="Helvetica Neue"/>
                <a:cs typeface="Helvetica Neue"/>
                <a:sym typeface="Helvetica Neue"/>
              </a:rPr>
              <a:t>8:20</a:t>
            </a:r>
          </a:p>
          <a:p>
            <a:pPr algn="l" rtl="0" lvl="0" marR="0" indent="0" marL="0">
              <a:lnSpc>
                <a:spcPct val="100000"/>
              </a:lnSpc>
              <a:spcBef>
                <a:spcPts val="0"/>
              </a:spcBef>
              <a:buSzPct val="25000"/>
              <a:buNone/>
            </a:pPr>
            <a:r>
              <a:rPr strike="noStrike" u="none" b="0" cap="none" baseline="0" sz="2000" lang="en-US" i="0">
                <a:latin typeface="Helvetica Neue"/>
                <a:ea typeface="Helvetica Neue"/>
                <a:cs typeface="Helvetica Neue"/>
                <a:sym typeface="Helvetica Neue"/>
              </a:rPr>
              <a:t>2 MIN  </a:t>
            </a:r>
            <a:r>
              <a:rPr strike="noStrike" u="none" b="0" cap="none" baseline="0" sz="2000" lang="en-US" i="0">
                <a:solidFill>
                  <a:srgbClr val="0433FF"/>
                </a:solidFill>
                <a:latin typeface="Helvetica Neue"/>
                <a:ea typeface="Helvetica Neue"/>
                <a:cs typeface="Helvetica Neue"/>
                <a:sym typeface="Helvetica Neue"/>
              </a:rPr>
              <a:t>A Mix Pair Freeze is considered a basic collaborative practice.  It teaches listening and communication skills and can center on values, beliefs of both parties involved.</a:t>
            </a:r>
          </a:p>
          <a:p>
            <a:pPr algn="l" rtl="0" lvl="0" marR="0" indent="0" marL="0">
              <a:lnSpc>
                <a:spcPct val="100000"/>
              </a:lnSpc>
              <a:spcBef>
                <a:spcPts val="0"/>
              </a:spcBef>
              <a:buSzPct val="25000"/>
              <a:buNone/>
            </a:pPr>
            <a:r>
              <a:rPr strike="noStrike" u="none" b="0" cap="none" baseline="0" sz="1200" lang="en-US" i="0">
                <a:latin typeface="Helvetica Neue"/>
                <a:ea typeface="Helvetica Neue"/>
                <a:cs typeface="Helvetica Neue"/>
                <a:sym typeface="Helvetica Neue"/>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82" name="Shape 182"/>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900" lang="en-US" i="0">
                <a:solidFill>
                  <a:srgbClr val="0365C0"/>
                </a:solidFill>
                <a:latin typeface="Helvetica Neue"/>
                <a:ea typeface="Helvetica Neue"/>
                <a:cs typeface="Helvetica Neue"/>
                <a:sym typeface="Helvetica Neue"/>
              </a:rPr>
              <a:t>LEAD  FAC &gt;</a:t>
            </a:r>
            <a:r>
              <a:rPr strike="noStrike" u="none" b="1" cap="none" baseline="0" sz="1900" lang="en-US" i="0">
                <a:latin typeface="Helvetica Neue"/>
                <a:ea typeface="Helvetica Neue"/>
                <a:cs typeface="Helvetica Neue"/>
                <a:sym typeface="Helvetica Neue"/>
              </a:rPr>
              <a:t> 9:01 to 9:11   9:36-9:46</a:t>
            </a:r>
          </a:p>
          <a:p>
            <a:pPr algn="l" rtl="0" lvl="0" marR="0" indent="0" marL="0">
              <a:lnSpc>
                <a:spcPct val="100000"/>
              </a:lnSpc>
              <a:spcBef>
                <a:spcPts val="0"/>
              </a:spcBef>
              <a:buSzPct val="25000"/>
              <a:buNone/>
            </a:pPr>
            <a:r>
              <a:rPr strike="noStrike" u="none" b="1" cap="none" baseline="0" sz="1700" lang="en-US" i="0">
                <a:solidFill>
                  <a:srgbClr val="0365C0"/>
                </a:solidFill>
                <a:latin typeface="Helvetica Neue"/>
                <a:ea typeface="Helvetica Neue"/>
                <a:cs typeface="Helvetica Neue"/>
                <a:sym typeface="Helvetica Neue"/>
              </a:rPr>
              <a:t>Reflection:  Where is your thinking now around “ Collaboration”?</a:t>
            </a:r>
          </a:p>
          <a:p>
            <a:pPr algn="l" rtl="0" lvl="0" marR="0" indent="0" marL="0">
              <a:lnSpc>
                <a:spcPct val="100000"/>
              </a:lnSpc>
              <a:spcBef>
                <a:spcPts val="0"/>
              </a:spcBef>
              <a:buSzPct val="25000"/>
              <a:buNone/>
            </a:pPr>
            <a:r>
              <a:rPr strike="noStrike" u="none" b="1" cap="none" baseline="0" sz="1700" lang="en-US" i="0">
                <a:solidFill>
                  <a:srgbClr val="0365C0"/>
                </a:solidFill>
                <a:latin typeface="Helvetica Neue"/>
                <a:ea typeface="Helvetica Neue"/>
                <a:cs typeface="Helvetica Neue"/>
                <a:sym typeface="Helvetica Neue"/>
              </a:rPr>
              <a:t>Reflect on foldable in diamond or on the back</a:t>
            </a:r>
            <a:r>
              <a:rPr strike="noStrike" u="none" b="0" cap="none" baseline="0" sz="1200" lang="en-US" i="0">
                <a:solidFill>
                  <a:srgbClr val="0365C0"/>
                </a:solidFill>
                <a:latin typeface="Helvetica Neue"/>
                <a:ea typeface="Helvetica Neue"/>
                <a:cs typeface="Helvetica Neue"/>
                <a:sym typeface="Helvetica Neue"/>
              </a:rPr>
              <a:t>.   ( As an aside, explain again that here is a sample of the individual accountability factor from the foldable activity)</a:t>
            </a:r>
          </a:p>
          <a:p>
            <a:pPr algn="l" rtl="0" lvl="0" marR="0" indent="0" marL="0">
              <a:lnSpc>
                <a:spcPct val="100000"/>
              </a:lnSpc>
              <a:spcBef>
                <a:spcPts val="0"/>
              </a:spcBef>
              <a:buNone/>
            </a:pPr>
            <a:r>
              <a:t/>
            </a:r>
            <a:endParaRPr strike="noStrike" u="none" b="0" cap="none" baseline="0" sz="1200" i="0">
              <a:latin typeface="Helvetica Neue"/>
              <a:ea typeface="Helvetica Neue"/>
              <a:cs typeface="Helvetica Neue"/>
              <a:sym typeface="Helvetica Neue"/>
            </a:endParaRPr>
          </a:p>
          <a:p>
            <a:pPr algn="l" rtl="0" lvl="0" marR="0" indent="0" marL="0">
              <a:lnSpc>
                <a:spcPct val="100000"/>
              </a:lnSpc>
              <a:spcBef>
                <a:spcPts val="0"/>
              </a:spcBef>
              <a:buSzPct val="25000"/>
              <a:buNone/>
            </a:pPr>
            <a:r>
              <a:rPr strike="noStrike" u="none" b="0" cap="none" baseline="0" sz="1800" lang="en-US" i="0">
                <a:latin typeface="Helvetica Neue"/>
                <a:ea typeface="Helvetica Neue"/>
                <a:cs typeface="Helvetica Neue"/>
                <a:sym typeface="Helvetica Neue"/>
              </a:rPr>
              <a:t>If time - questions you still have around collaboration </a:t>
            </a:r>
          </a:p>
          <a:p>
            <a:pPr algn="l" rtl="0" lvl="0" marR="0" indent="0" marL="0">
              <a:lnSpc>
                <a:spcPct val="100000"/>
              </a:lnSpc>
              <a:spcBef>
                <a:spcPts val="0"/>
              </a:spcBef>
              <a:buSzPct val="25000"/>
              <a:buNone/>
            </a:pPr>
            <a:r>
              <a:rPr strike="noStrike" u="none" b="0" cap="none" baseline="0" sz="1800" lang="en-US" i="0">
                <a:latin typeface="Helvetica Neue"/>
                <a:ea typeface="Helvetica Neue"/>
                <a:cs typeface="Helvetica Neue"/>
                <a:sym typeface="Helvetica Neue"/>
              </a:rPr>
              <a:t>ADD ABOUT ARTICLE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65" name="Shape 6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500" lang="en-US" i="0">
                <a:latin typeface="Helvetica Neue"/>
                <a:ea typeface="Helvetica Neue"/>
                <a:cs typeface="Helvetica Neue"/>
                <a:sym typeface="Helvetica Neue"/>
              </a:rPr>
              <a:t>7:37</a:t>
            </a:r>
          </a:p>
          <a:p>
            <a:pPr algn="l" rtl="0" lvl="0" marR="0" indent="0" marL="0">
              <a:lnSpc>
                <a:spcPct val="100000"/>
              </a:lnSpc>
              <a:spcBef>
                <a:spcPts val="0"/>
              </a:spcBef>
              <a:buSzPct val="25000"/>
              <a:buNone/>
            </a:pPr>
            <a:r>
              <a:rPr strike="noStrike" u="none" b="1" cap="none" baseline="0" sz="1500" lang="en-US" i="0">
                <a:latin typeface="Helvetica Neue"/>
                <a:ea typeface="Helvetica Neue"/>
                <a:cs typeface="Helvetica Neue"/>
                <a:sym typeface="Helvetica Neue"/>
              </a:rPr>
              <a:t>8:22</a:t>
            </a:r>
          </a:p>
          <a:p>
            <a:pPr algn="l" rtl="0" lvl="0" marR="0" indent="0" marL="0">
              <a:lnSpc>
                <a:spcPct val="100000"/>
              </a:lnSpc>
              <a:spcBef>
                <a:spcPts val="0"/>
              </a:spcBef>
              <a:buSzPct val="25000"/>
              <a:buNone/>
            </a:pPr>
            <a:r>
              <a:rPr strike="noStrike" u="none" b="1" cap="none" baseline="0" sz="2000" lang="en-US" i="0">
                <a:latin typeface="Helvetica Neue"/>
                <a:ea typeface="Helvetica Neue"/>
                <a:cs typeface="Helvetica Neue"/>
                <a:sym typeface="Helvetica Neue"/>
              </a:rPr>
              <a:t>2 MIN  </a:t>
            </a:r>
            <a:r>
              <a:rPr strike="noStrike" u="none" b="0" cap="none" baseline="0" sz="2000" lang="en-US" i="0">
                <a:solidFill>
                  <a:srgbClr val="0433FF"/>
                </a:solidFill>
                <a:latin typeface="Helvetica Neue"/>
                <a:ea typeface="Helvetica Neue"/>
                <a:cs typeface="Helvetica Neue"/>
                <a:sym typeface="Helvetica Neue"/>
              </a:rPr>
              <a:t>Pair square increases the group size and increases the communication skill mastery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72" name="Shape 72"/>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latin typeface="Helvetica Neue"/>
                <a:ea typeface="Helvetica Neue"/>
                <a:cs typeface="Helvetica Neue"/>
                <a:sym typeface="Helvetica Neue"/>
              </a:rPr>
              <a:t>7:39 - 7:47   </a:t>
            </a:r>
          </a:p>
          <a:p>
            <a:pPr algn="l" rtl="0" lvl="0" marR="0" indent="0" marL="0">
              <a:lnSpc>
                <a:spcPct val="100000"/>
              </a:lnSpc>
              <a:spcBef>
                <a:spcPts val="0"/>
              </a:spcBef>
              <a:buSzPct val="25000"/>
              <a:buNone/>
            </a:pPr>
            <a:r>
              <a:rPr strike="noStrike" u="none" b="1" cap="none" baseline="0" sz="1800" lang="en-US" i="0">
                <a:latin typeface="Helvetica Neue"/>
                <a:ea typeface="Helvetica Neue"/>
                <a:cs typeface="Helvetica Neue"/>
                <a:sym typeface="Helvetica Neue"/>
              </a:rPr>
              <a:t>8:24-8:32</a:t>
            </a:r>
          </a:p>
          <a:p>
            <a:pPr algn="l" rtl="0" lvl="0" marR="0" indent="0" marL="0">
              <a:lnSpc>
                <a:spcPct val="100000"/>
              </a:lnSpc>
              <a:spcBef>
                <a:spcPts val="0"/>
              </a:spcBef>
              <a:buSzPct val="25000"/>
              <a:buNone/>
            </a:pPr>
            <a:r>
              <a:rPr strike="noStrike" u="none" b="0" cap="none" baseline="0" sz="1200" lang="en-US" i="0">
                <a:latin typeface="Helvetica Neue"/>
                <a:ea typeface="Helvetica Neue"/>
                <a:cs typeface="Helvetica Neue"/>
                <a:sym typeface="Helvetica Neue"/>
              </a:rPr>
              <a:t>2 minutes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7" name="Shape 77"/>
        <p:cNvGrpSpPr/>
        <p:nvPr/>
      </p:nvGrpSpPr>
      <p:grpSpPr>
        <a:xfrm>
          <a:off y="0" x="0"/>
          <a:ext cy="0" cx="0"/>
          <a:chOff y="0" x="0"/>
          <a:chExt cy="0" cx="0"/>
        </a:xfrm>
      </p:grpSpPr>
      <p:sp>
        <p:nvSpPr>
          <p:cNvPr id="78" name="Shape 7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79" name="Shape 79"/>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700" lang="en-US" i="0">
                <a:latin typeface="Merriweather Sans"/>
                <a:ea typeface="Merriweather Sans"/>
                <a:cs typeface="Merriweather Sans"/>
                <a:sym typeface="Merriweather Sans"/>
              </a:rPr>
              <a:t>7:48      </a:t>
            </a:r>
            <a:r>
              <a:rPr strike="noStrike" u="sng" b="1" cap="none" baseline="0" sz="1700" lang="en-US" i="0">
                <a:latin typeface="Merriweather Sans"/>
                <a:ea typeface="Merriweather Sans"/>
                <a:cs typeface="Merriweather Sans"/>
                <a:sym typeface="Merriweather Sans"/>
              </a:rPr>
              <a:t>CO-FACILITATOR</a:t>
            </a:r>
            <a:r>
              <a:rPr strike="noStrike" u="none" b="1" cap="none" baseline="0" sz="1700" lang="en-US" i="0">
                <a:latin typeface="Merriweather Sans"/>
                <a:ea typeface="Merriweather Sans"/>
                <a:cs typeface="Merriweather Sans"/>
                <a:sym typeface="Merriweather Sans"/>
              </a:rPr>
              <a:t>   </a:t>
            </a:r>
          </a:p>
          <a:p>
            <a:pPr algn="l" rtl="0" lvl="0" marR="0" indent="0" marL="0">
              <a:lnSpc>
                <a:spcPct val="100000"/>
              </a:lnSpc>
              <a:spcBef>
                <a:spcPts val="0"/>
              </a:spcBef>
              <a:buSzPct val="25000"/>
              <a:buNone/>
            </a:pPr>
            <a:r>
              <a:rPr strike="noStrike" u="none" b="1" cap="none" baseline="0" sz="1700" lang="en-US" i="0">
                <a:latin typeface="Merriweather Sans"/>
                <a:ea typeface="Merriweather Sans"/>
                <a:cs typeface="Merriweather Sans"/>
                <a:sym typeface="Merriweather Sans"/>
              </a:rPr>
              <a:t>8:33      </a:t>
            </a:r>
            <a:r>
              <a:rPr strike="noStrike" u="none" b="1" cap="none" baseline="0" sz="1700" lang="en-US" i="0">
                <a:solidFill>
                  <a:srgbClr val="FF2600"/>
                </a:solidFill>
                <a:latin typeface="Merriweather Sans"/>
                <a:ea typeface="Merriweather Sans"/>
                <a:cs typeface="Merriweather Sans"/>
                <a:sym typeface="Merriweather Sans"/>
              </a:rPr>
              <a:t>Simply read the outcomes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85" name="Shape 85"/>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0" cap="none" baseline="0" sz="2200" lang="en-US" i="0">
                <a:latin typeface="Merriweather Sans"/>
                <a:ea typeface="Merriweather Sans"/>
                <a:cs typeface="Merriweather Sans"/>
                <a:sym typeface="Merriweather Sans"/>
              </a:rPr>
              <a:t>7:49   </a:t>
            </a:r>
            <a:r>
              <a:rPr strike="noStrike" u="sng" b="1" cap="none" baseline="0" sz="2200" lang="en-US" i="0">
                <a:latin typeface="Merriweather Sans"/>
                <a:ea typeface="Merriweather Sans"/>
                <a:cs typeface="Merriweather Sans"/>
                <a:sym typeface="Merriweather Sans"/>
              </a:rPr>
              <a:t>COFACILTATOR</a:t>
            </a:r>
          </a:p>
          <a:p>
            <a:pPr algn="l" rtl="0" lvl="0" marR="0" indent="0" marL="0">
              <a:lnSpc>
                <a:spcPct val="100000"/>
              </a:lnSpc>
              <a:spcBef>
                <a:spcPts val="0"/>
              </a:spcBef>
              <a:buSzPct val="25000"/>
              <a:buNone/>
            </a:pPr>
            <a:r>
              <a:rPr strike="noStrike" u="none" b="0" cap="none" baseline="0" sz="2200" lang="en-US" i="0">
                <a:latin typeface="Merriweather Sans"/>
                <a:ea typeface="Merriweather Sans"/>
                <a:cs typeface="Merriweather Sans"/>
                <a:sym typeface="Merriweather Sans"/>
              </a:rPr>
              <a:t>8:34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91" name="Shape 9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latin typeface="Helvetica Neue"/>
                <a:ea typeface="Helvetica Neue"/>
                <a:cs typeface="Helvetica Neue"/>
                <a:sym typeface="Helvetica Neue"/>
              </a:rPr>
              <a:t>7:50   </a:t>
            </a:r>
            <a:r>
              <a:rPr strike="noStrike" u="sng" b="1" cap="none" baseline="0" sz="1600" lang="en-US" i="0">
                <a:latin typeface="Helvetica Neue"/>
                <a:ea typeface="Helvetica Neue"/>
                <a:cs typeface="Helvetica Neue"/>
                <a:sym typeface="Helvetica Neue"/>
              </a:rPr>
              <a:t>COFACILTATOR</a:t>
            </a:r>
          </a:p>
          <a:p>
            <a:pPr algn="l" rtl="0" lvl="0" marR="0" indent="0" marL="0">
              <a:lnSpc>
                <a:spcPct val="100000"/>
              </a:lnSpc>
              <a:spcBef>
                <a:spcPts val="0"/>
              </a:spcBef>
              <a:buSzPct val="25000"/>
              <a:buNone/>
            </a:pPr>
            <a:r>
              <a:rPr strike="noStrike" u="none" b="1" cap="none" baseline="0" sz="1600" lang="en-US" i="0">
                <a:latin typeface="Helvetica Neue"/>
                <a:ea typeface="Helvetica Neue"/>
                <a:cs typeface="Helvetica Neue"/>
                <a:sym typeface="Helvetica Neue"/>
              </a:rPr>
              <a:t>8:35</a:t>
            </a:r>
            <a:r>
              <a:rPr strike="noStrike" u="none" b="0" cap="none" baseline="0" sz="1200" lang="en-US" i="0">
                <a:latin typeface="Helvetica Neue"/>
                <a:ea typeface="Helvetica Neue"/>
                <a:cs typeface="Helvetica Neue"/>
                <a:sym typeface="Helvetica Neue"/>
              </a:rPr>
              <a:t>      </a:t>
            </a:r>
            <a:r>
              <a:rPr strike="noStrike" u="none" b="1" cap="none" baseline="0" sz="1500" lang="en-US" i="0">
                <a:latin typeface="Helvetica Neue"/>
                <a:ea typeface="Helvetica Neue"/>
                <a:cs typeface="Helvetica Neue"/>
                <a:sym typeface="Helvetica Neue"/>
              </a:rPr>
              <a:t>Also remind group that a raised hand means to complete your thought, stop and listen for next direction.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97" name="Shape 97"/>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900" lang="en-US" i="0">
                <a:latin typeface="Helvetica Neue"/>
                <a:ea typeface="Helvetica Neue"/>
                <a:cs typeface="Helvetica Neue"/>
                <a:sym typeface="Helvetica Neue"/>
              </a:rPr>
              <a:t>7:51   </a:t>
            </a:r>
            <a:r>
              <a:rPr strike="noStrike" u="sng" b="1" cap="none" baseline="0" sz="1900" lang="en-US" i="0">
                <a:latin typeface="Helvetica Neue"/>
                <a:ea typeface="Helvetica Neue"/>
                <a:cs typeface="Helvetica Neue"/>
                <a:sym typeface="Helvetica Neue"/>
              </a:rPr>
              <a:t>COFACILTATOR</a:t>
            </a:r>
          </a:p>
          <a:p>
            <a:pPr algn="l" rtl="0" lvl="0" marR="0" indent="0" marL="0">
              <a:lnSpc>
                <a:spcPct val="100000"/>
              </a:lnSpc>
              <a:spcBef>
                <a:spcPts val="0"/>
              </a:spcBef>
              <a:buSzPct val="25000"/>
              <a:buNone/>
            </a:pPr>
            <a:r>
              <a:rPr strike="noStrike" u="none" b="1" cap="none" baseline="0" sz="1900" lang="en-US" i="0">
                <a:latin typeface="Helvetica Neue"/>
                <a:ea typeface="Helvetica Neue"/>
                <a:cs typeface="Helvetica Neue"/>
                <a:sym typeface="Helvetica Neue"/>
              </a:rPr>
              <a:t>8:36</a:t>
            </a:r>
          </a:p>
          <a:p>
            <a:pPr algn="l" rtl="0" lvl="0" marR="0" indent="0" marL="0">
              <a:lnSpc>
                <a:spcPct val="100000"/>
              </a:lnSpc>
              <a:spcBef>
                <a:spcPts val="0"/>
              </a:spcBef>
              <a:buSzPct val="25000"/>
              <a:buNone/>
            </a:pPr>
            <a:r>
              <a:rPr strike="noStrike" u="none" b="1" cap="none" baseline="0" sz="1600" lang="en-US" i="0">
                <a:latin typeface="Helvetica Neue"/>
                <a:ea typeface="Helvetica Neue"/>
                <a:cs typeface="Helvetica Neue"/>
                <a:sym typeface="Helvetica Neue"/>
              </a:rPr>
              <a:t>Between the working agreements and  professional courtesies what might be one that is especially important to you.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03" name="Shape 103"/>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buSzPct val="25000"/>
              <a:buNone/>
            </a:pPr>
            <a:r>
              <a:rPr strike="noStrike" u="none" b="1" cap="none" baseline="0" sz="1600" lang="en-US" i="0">
                <a:latin typeface="Merriweather Sans"/>
                <a:ea typeface="Merriweather Sans"/>
                <a:cs typeface="Merriweather Sans"/>
                <a:sym typeface="Merriweather Sans"/>
              </a:rPr>
              <a:t>7:51-7:54  </a:t>
            </a:r>
            <a:r>
              <a:rPr strike="noStrike" u="sng" b="1" cap="none" baseline="0" sz="1600" lang="en-US" i="0">
                <a:latin typeface="Merriweather Sans"/>
                <a:ea typeface="Merriweather Sans"/>
                <a:cs typeface="Merriweather Sans"/>
                <a:sym typeface="Merriweather Sans"/>
              </a:rPr>
              <a:t>COFACILTATOR</a:t>
            </a:r>
          </a:p>
          <a:p>
            <a:pPr algn="l" rtl="0" lvl="0" marR="0" indent="0" marL="0">
              <a:lnSpc>
                <a:spcPct val="100000"/>
              </a:lnSpc>
              <a:spcBef>
                <a:spcPts val="0"/>
              </a:spcBef>
              <a:buSzPct val="25000"/>
              <a:buNone/>
            </a:pPr>
            <a:r>
              <a:rPr strike="noStrike" u="none" b="1" cap="none" baseline="0" sz="1600" lang="en-US" i="0">
                <a:latin typeface="Merriweather Sans"/>
                <a:ea typeface="Merriweather Sans"/>
                <a:cs typeface="Merriweather Sans"/>
                <a:sym typeface="Merriweather Sans"/>
              </a:rPr>
              <a:t>8:36-8:39</a:t>
            </a:r>
          </a:p>
          <a:p>
            <a:pPr algn="l" rtl="0" lvl="0" marR="0" indent="0" marL="0">
              <a:lnSpc>
                <a:spcPct val="100000"/>
              </a:lnSpc>
              <a:spcBef>
                <a:spcPts val="0"/>
              </a:spcBef>
              <a:buSzPct val="25000"/>
              <a:buNone/>
            </a:pPr>
            <a:r>
              <a:rPr strike="noStrike" u="none" b="1" cap="none" baseline="0" sz="1400" lang="en-US" i="0">
                <a:latin typeface="Merriweather Sans"/>
                <a:ea typeface="Merriweather Sans"/>
                <a:cs typeface="Merriweather Sans"/>
                <a:sym typeface="Merriweather Sans"/>
              </a:rPr>
              <a:t>Explain - what it is  </a:t>
            </a:r>
            <a:r>
              <a:rPr strike="noStrike" u="none" b="1" cap="none" baseline="0" sz="1700" lang="en-US" i="0">
                <a:solidFill>
                  <a:srgbClr val="FF2600"/>
                </a:solidFill>
                <a:latin typeface="Merriweather Sans"/>
                <a:ea typeface="Merriweather Sans"/>
                <a:cs typeface="Merriweather Sans"/>
                <a:sym typeface="Merriweather Sans"/>
              </a:rPr>
              <a:t>We will be charting strategies, both collaborative and teaching strategies that we are trying with you this morning.</a:t>
            </a:r>
          </a:p>
          <a:p>
            <a:pPr algn="l" rtl="0" lvl="0" marR="0" indent="0" marL="0">
              <a:lnSpc>
                <a:spcPct val="100000"/>
              </a:lnSpc>
              <a:spcBef>
                <a:spcPts val="0"/>
              </a:spcBef>
              <a:buSzPct val="25000"/>
              <a:buNone/>
            </a:pPr>
            <a:r>
              <a:rPr strike="noStrike" u="none" b="1" cap="none" baseline="0" sz="1700" lang="en-US" i="0">
                <a:latin typeface="Permanent Marker"/>
                <a:ea typeface="Permanent Marker"/>
                <a:cs typeface="Permanent Marker"/>
                <a:sym typeface="Permanent Marker"/>
              </a:rPr>
              <a:t>Add first strategy - MIX PAIR FREEZE     PAIR SQUARE</a:t>
            </a:r>
            <a:r>
              <a:rPr strike="noStrike" u="none" b="0" cap="none" baseline="0" sz="1200" lang="en-US" i="0">
                <a:latin typeface="Merriweather Sans"/>
                <a:ea typeface="Merriweather Sans"/>
                <a:cs typeface="Merriweather Sans"/>
                <a:sym typeface="Merriweather Sans"/>
              </a:rPr>
              <a:t>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mp; Subtitle">
    <p:spTree>
      <p:nvGrpSpPr>
        <p:cNvPr id="7" name="Shape 7"/>
        <p:cNvGrpSpPr/>
        <p:nvPr/>
      </p:nvGrpSpPr>
      <p:grpSpPr>
        <a:xfrm>
          <a:off y="0" x="0"/>
          <a:ext cy="0" cx="0"/>
          <a:chOff y="0" x="0"/>
          <a:chExt cy="0" cx="0"/>
        </a:xfrm>
      </p:grpSpPr>
      <p:sp>
        <p:nvSpPr>
          <p:cNvPr id="8" name="Shape 8"/>
          <p:cNvSpPr txBox="1"/>
          <p:nvPr>
            <p:ph type="title"/>
          </p:nvPr>
        </p:nvSpPr>
        <p:spPr>
          <a:xfrm>
            <a:off y="0" x="1270000"/>
            <a:ext cy="4940299" cx="10464800"/>
          </a:xfrm>
          <a:prstGeom prst="rect">
            <a:avLst/>
          </a:prstGeom>
          <a:noFill/>
          <a:ln>
            <a:noFill/>
          </a:ln>
        </p:spPr>
        <p:txBody>
          <a:bodyPr bIns="91425" rIns="91425" lIns="91425" tIns="91425" anchor="b"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9" name="Shape 9"/>
          <p:cNvSpPr txBox="1"/>
          <p:nvPr>
            <p:ph idx="1" type="body"/>
          </p:nvPr>
        </p:nvSpPr>
        <p:spPr>
          <a:xfrm>
            <a:off y="5029200" x="1270000"/>
            <a:ext cy="3568699" cx="10464800"/>
          </a:xfrm>
          <a:prstGeom prst="rect">
            <a:avLst/>
          </a:prstGeom>
          <a:noFill/>
          <a:ln>
            <a:noFill/>
          </a:ln>
        </p:spPr>
        <p:txBody>
          <a:bodyPr bIns="91425" rIns="91425" lIns="91425" tIns="91425" anchor="t" anchorCtr="0"/>
          <a:lstStyle>
            <a:lvl1pPr algn="ctr" rtl="0" indent="0" marL="0">
              <a:spcBef>
                <a:spcPts val="0"/>
              </a:spcBef>
              <a:buFont typeface="Cabin"/>
              <a:buNone/>
              <a:defRPr/>
            </a:lvl1pPr>
            <a:lvl2pPr algn="ctr" rtl="0" indent="0" marL="0">
              <a:spcBef>
                <a:spcPts val="0"/>
              </a:spcBef>
              <a:buFont typeface="Cabin"/>
              <a:buNone/>
              <a:defRPr/>
            </a:lvl2pPr>
            <a:lvl3pPr algn="ctr" rtl="0" indent="0" marL="0">
              <a:spcBef>
                <a:spcPts val="0"/>
              </a:spcBef>
              <a:buFont typeface="Cabin"/>
              <a:buNone/>
              <a:defRPr/>
            </a:lvl3pPr>
            <a:lvl4pPr algn="ctr" rtl="0" indent="0" marL="0">
              <a:spcBef>
                <a:spcPts val="0"/>
              </a:spcBef>
              <a:buFont typeface="Cabin"/>
              <a:buNone/>
              <a:defRPr/>
            </a:lvl4pPr>
            <a:lvl5pPr algn="ctr" rtl="0" indent="0" mar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enter">
    <p:spTree>
      <p:nvGrpSpPr>
        <p:cNvPr id="29" name="Shape 29"/>
        <p:cNvGrpSpPr/>
        <p:nvPr/>
      </p:nvGrpSpPr>
      <p:grpSpPr>
        <a:xfrm>
          <a:off y="0" x="0"/>
          <a:ext cy="0" cx="0"/>
          <a:chOff y="0" x="0"/>
          <a:chExt cy="0" cx="0"/>
        </a:xfrm>
      </p:grpSpPr>
      <p:sp>
        <p:nvSpPr>
          <p:cNvPr id="30" name="Shape 30"/>
          <p:cNvSpPr txBox="1"/>
          <p:nvPr>
            <p:ph type="title"/>
          </p:nvPr>
        </p:nvSpPr>
        <p:spPr>
          <a:xfrm>
            <a:off y="2971800" x="1270000"/>
            <a:ext cy="3809999"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Horizontal">
    <p:spTree>
      <p:nvGrpSpPr>
        <p:cNvPr id="31" name="Shape 31"/>
        <p:cNvGrpSpPr/>
        <p:nvPr/>
      </p:nvGrpSpPr>
      <p:grpSpPr>
        <a:xfrm>
          <a:off y="0" x="0"/>
          <a:ext cy="0" cx="0"/>
          <a:chOff y="0" x="0"/>
          <a:chExt cy="0" cx="0"/>
        </a:xfrm>
      </p:grpSpPr>
      <p:sp>
        <p:nvSpPr>
          <p:cNvPr id="32" name="Shape 32"/>
          <p:cNvSpPr txBox="1"/>
          <p:nvPr>
            <p:ph type="title"/>
          </p:nvPr>
        </p:nvSpPr>
        <p:spPr>
          <a:xfrm>
            <a:off y="7366000" x="1270000"/>
            <a:ext cy="1701799"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p:spTree>
      <p:nvGrpSpPr>
        <p:cNvPr id="33" name="Shape 33"/>
        <p:cNvGrpSpPr/>
        <p:nvPr/>
      </p:nvGrpSpPr>
      <p:grpSpPr>
        <a:xfrm>
          <a:off y="0" x="0"/>
          <a:ext cy="0" cx="0"/>
          <a:chOff y="0" x="0"/>
          <a:chExt cy="0" cx="0"/>
        </a:xfrm>
      </p:grpSpPr>
      <p:sp>
        <p:nvSpPr>
          <p:cNvPr id="34" name="Shape 34"/>
          <p:cNvSpPr txBox="1"/>
          <p:nvPr>
            <p:ph type="title"/>
          </p:nvPr>
        </p:nvSpPr>
        <p:spPr>
          <a:xfrm>
            <a:off y="0" x="635000"/>
            <a:ext cy="4711699" cx="58674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1" type="body"/>
          </p:nvPr>
        </p:nvSpPr>
        <p:spPr>
          <a:xfrm>
            <a:off y="4787900" x="635000"/>
            <a:ext cy="4965700" cx="5867400"/>
          </a:xfrm>
          <a:prstGeom prst="rect">
            <a:avLst/>
          </a:prstGeom>
          <a:noFill/>
          <a:ln>
            <a:noFill/>
          </a:ln>
        </p:spPr>
        <p:txBody>
          <a:bodyPr bIns="91425" rIns="91425" lIns="91425" tIns="91425" anchor="t" anchorCtr="0"/>
          <a:lstStyle>
            <a:lvl1pPr algn="ctr" rtl="0" indent="0" marL="0">
              <a:spcBef>
                <a:spcPts val="0"/>
              </a:spcBef>
              <a:buFont typeface="Cabin"/>
              <a:buNone/>
              <a:defRPr/>
            </a:lvl1pPr>
            <a:lvl2pPr algn="ctr" rtl="0" indent="0" marL="0">
              <a:spcBef>
                <a:spcPts val="0"/>
              </a:spcBef>
              <a:buFont typeface="Cabin"/>
              <a:buNone/>
              <a:defRPr/>
            </a:lvl2pPr>
            <a:lvl3pPr algn="ctr" rtl="0" indent="0" marL="0">
              <a:spcBef>
                <a:spcPts val="0"/>
              </a:spcBef>
              <a:buFont typeface="Cabin"/>
              <a:buNone/>
              <a:defRPr/>
            </a:lvl3pPr>
            <a:lvl4pPr algn="ctr" rtl="0" indent="0" marL="0">
              <a:spcBef>
                <a:spcPts val="0"/>
              </a:spcBef>
              <a:buFont typeface="Cabin"/>
              <a:buNone/>
              <a:defRPr/>
            </a:lvl4pPr>
            <a:lvl5pPr algn="ctr" rtl="0" indent="0" mar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Reflection">
    <p:spTree>
      <p:nvGrpSpPr>
        <p:cNvPr id="36" name="Shape 36"/>
        <p:cNvGrpSpPr/>
        <p:nvPr/>
      </p:nvGrpSpPr>
      <p:grpSpPr>
        <a:xfrm>
          <a:off y="0" x="0"/>
          <a:ext cy="0" cx="0"/>
          <a:chOff y="0" x="0"/>
          <a:chExt cy="0" cx="0"/>
        </a:xfrm>
      </p:grpSpPr>
      <p:sp>
        <p:nvSpPr>
          <p:cNvPr id="37" name="Shape 37"/>
          <p:cNvSpPr txBox="1"/>
          <p:nvPr>
            <p:ph type="title"/>
          </p:nvPr>
        </p:nvSpPr>
        <p:spPr>
          <a:xfrm>
            <a:off y="0" x="635000"/>
            <a:ext cy="4711699" cx="58674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y="4787900" x="635000"/>
            <a:ext cy="4965700" cx="5867400"/>
          </a:xfrm>
          <a:prstGeom prst="rect">
            <a:avLst/>
          </a:prstGeom>
          <a:noFill/>
          <a:ln>
            <a:noFill/>
          </a:ln>
        </p:spPr>
        <p:txBody>
          <a:bodyPr bIns="91425" rIns="91425" lIns="91425" tIns="91425" anchor="t" anchorCtr="0"/>
          <a:lstStyle>
            <a:lvl1pPr algn="ctr" rtl="0" indent="0" marL="0">
              <a:spcBef>
                <a:spcPts val="0"/>
              </a:spcBef>
              <a:buFont typeface="Cabin"/>
              <a:buNone/>
              <a:defRPr/>
            </a:lvl1pPr>
            <a:lvl2pPr algn="ctr" rtl="0" indent="0" marL="0">
              <a:spcBef>
                <a:spcPts val="0"/>
              </a:spcBef>
              <a:buFont typeface="Cabin"/>
              <a:buNone/>
              <a:defRPr/>
            </a:lvl2pPr>
            <a:lvl3pPr algn="ctr" rtl="0" indent="0" marL="0">
              <a:spcBef>
                <a:spcPts val="0"/>
              </a:spcBef>
              <a:buFont typeface="Cabin"/>
              <a:buNone/>
              <a:defRPr/>
            </a:lvl3pPr>
            <a:lvl4pPr algn="ctr" rtl="0" indent="0" marL="0">
              <a:spcBef>
                <a:spcPts val="0"/>
              </a:spcBef>
              <a:buFont typeface="Cabin"/>
              <a:buNone/>
              <a:defRPr/>
            </a:lvl4pPr>
            <a:lvl5pPr algn="ctr" rtl="0" indent="0" mar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 Left">
    <p:spTree>
      <p:nvGrpSpPr>
        <p:cNvPr id="39" name="Shape 39"/>
        <p:cNvGrpSpPr/>
        <p:nvPr/>
      </p:nvGrpSpPr>
      <p:grpSpPr>
        <a:xfrm>
          <a:off y="0" x="0"/>
          <a:ext cy="0" cx="0"/>
          <a:chOff y="0" x="0"/>
          <a:chExt cy="0" cx="0"/>
        </a:xfrm>
      </p:grpSpPr>
      <p:sp>
        <p:nvSpPr>
          <p:cNvPr id="40" name="Shape 40"/>
          <p:cNvSpPr txBox="1"/>
          <p:nvPr>
            <p:ph type="title"/>
          </p:nvPr>
        </p:nvSpPr>
        <p:spPr>
          <a:xfrm>
            <a:off y="240862" x="1270000"/>
            <a:ext cy="2464675"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41" name="Shape 41"/>
          <p:cNvSpPr txBox="1"/>
          <p:nvPr>
            <p:ph idx="1" type="body"/>
          </p:nvPr>
        </p:nvSpPr>
        <p:spPr>
          <a:xfrm>
            <a:off y="2705536" x="1270000"/>
            <a:ext cy="5841125" cx="5041899"/>
          </a:xfrm>
          <a:prstGeom prst="rect">
            <a:avLst/>
          </a:prstGeom>
          <a:noFill/>
          <a:ln>
            <a:noFill/>
          </a:ln>
        </p:spPr>
        <p:txBody>
          <a:bodyPr bIns="91425" rIns="91425" lIns="91425" tIns="91425" anchor="ctr" anchorCtr="0"/>
          <a:lstStyle>
            <a:lvl1pPr rtl="0" indent="-147148" marL="812120">
              <a:spcBef>
                <a:spcPts val="3800"/>
              </a:spcBef>
              <a:buFont typeface="Cabin"/>
              <a:buChar char="•"/>
              <a:defRPr/>
            </a:lvl1pPr>
            <a:lvl2pPr rtl="0" indent="-147148" marL="1256620">
              <a:spcBef>
                <a:spcPts val="3800"/>
              </a:spcBef>
              <a:buFont typeface="Cabin"/>
              <a:buChar char="•"/>
              <a:defRPr/>
            </a:lvl2pPr>
            <a:lvl3pPr rtl="0" indent="-147148" marL="1701120">
              <a:spcBef>
                <a:spcPts val="3800"/>
              </a:spcBef>
              <a:buFont typeface="Cabin"/>
              <a:buChar char="•"/>
              <a:defRPr/>
            </a:lvl3pPr>
            <a:lvl4pPr rtl="0" indent="-147148" marL="2145620">
              <a:spcBef>
                <a:spcPts val="3800"/>
              </a:spcBef>
              <a:buFont typeface="Cabin"/>
              <a:buChar char="•"/>
              <a:defRPr/>
            </a:lvl4pPr>
            <a:lvl5pPr rtl="0" indent="-147148" marL="2590120">
              <a:spcBef>
                <a:spcPts val="3800"/>
              </a:spcBef>
              <a:buFont typeface="Cabin"/>
              <a:buChar char="•"/>
              <a:defRPr/>
            </a:lvl5pPr>
            <a:lvl6pPr rtl="0" indent="-87956" marL="2886528">
              <a:spcBef>
                <a:spcPts val="3800"/>
              </a:spcBef>
              <a:buFont typeface="Cabin"/>
              <a:buChar char="•"/>
              <a:defRPr/>
            </a:lvl6pPr>
            <a:lvl7pPr rtl="0" indent="-87956" marL="3242128">
              <a:spcBef>
                <a:spcPts val="3800"/>
              </a:spcBef>
              <a:buFont typeface="Cabin"/>
              <a:buChar char="•"/>
              <a:defRPr/>
            </a:lvl7pPr>
            <a:lvl8pPr rtl="0" indent="-87956" marL="3597728">
              <a:spcBef>
                <a:spcPts val="3800"/>
              </a:spcBef>
              <a:buFont typeface="Cabin"/>
              <a:buChar char="•"/>
              <a:defRPr/>
            </a:lvl8pPr>
            <a:lvl9pPr rtl="0" indent="-87956" marL="3953328">
              <a:spcBef>
                <a:spcPts val="3800"/>
              </a:spcBef>
              <a:buFont typeface="Cabin"/>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 Right">
    <p:spTree>
      <p:nvGrpSpPr>
        <p:cNvPr id="42" name="Shape 42"/>
        <p:cNvGrpSpPr/>
        <p:nvPr/>
      </p:nvGrpSpPr>
      <p:grpSpPr>
        <a:xfrm>
          <a:off y="0" x="0"/>
          <a:ext cy="0" cx="0"/>
          <a:chOff y="0" x="0"/>
          <a:chExt cy="0" cx="0"/>
        </a:xfrm>
      </p:grpSpPr>
      <p:sp>
        <p:nvSpPr>
          <p:cNvPr id="43" name="Shape 43"/>
          <p:cNvSpPr txBox="1"/>
          <p:nvPr>
            <p:ph type="title"/>
          </p:nvPr>
        </p:nvSpPr>
        <p:spPr>
          <a:xfrm>
            <a:off y="240862" x="1270000"/>
            <a:ext cy="2464675"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44" name="Shape 44"/>
          <p:cNvSpPr txBox="1"/>
          <p:nvPr>
            <p:ph idx="1" type="body"/>
          </p:nvPr>
        </p:nvSpPr>
        <p:spPr>
          <a:xfrm>
            <a:off y="2705536" x="7772400"/>
            <a:ext cy="5841125" cx="3962399"/>
          </a:xfrm>
          <a:prstGeom prst="rect">
            <a:avLst/>
          </a:prstGeom>
          <a:noFill/>
          <a:ln>
            <a:noFill/>
          </a:ln>
        </p:spPr>
        <p:txBody>
          <a:bodyPr bIns="91425" rIns="91425" lIns="91425" tIns="91425" anchor="ctr" anchorCtr="0"/>
          <a:lstStyle>
            <a:lvl1pPr rtl="0" indent="-147148" marL="812120">
              <a:spcBef>
                <a:spcPts val="3800"/>
              </a:spcBef>
              <a:buFont typeface="Cabin"/>
              <a:buChar char="•"/>
              <a:defRPr/>
            </a:lvl1pPr>
            <a:lvl2pPr rtl="0" indent="-147148" marL="1256620">
              <a:spcBef>
                <a:spcPts val="3800"/>
              </a:spcBef>
              <a:buFont typeface="Cabin"/>
              <a:buChar char="•"/>
              <a:defRPr/>
            </a:lvl2pPr>
            <a:lvl3pPr rtl="0" indent="-147148" marL="1701120">
              <a:spcBef>
                <a:spcPts val="3800"/>
              </a:spcBef>
              <a:buFont typeface="Cabin"/>
              <a:buChar char="•"/>
              <a:defRPr/>
            </a:lvl3pPr>
            <a:lvl4pPr rtl="0" indent="-147148" marL="2145620">
              <a:spcBef>
                <a:spcPts val="3800"/>
              </a:spcBef>
              <a:buFont typeface="Cabin"/>
              <a:buChar char="•"/>
              <a:defRPr/>
            </a:lvl4pPr>
            <a:lvl5pPr rtl="0" indent="-147148" marL="2590120">
              <a:spcBef>
                <a:spcPts val="3800"/>
              </a:spcBef>
              <a:buFont typeface="Cabin"/>
              <a:buChar char="•"/>
              <a:defRPr/>
            </a:lvl5pPr>
            <a:lvl6pPr rtl="0" indent="-87956" marL="2886528">
              <a:spcBef>
                <a:spcPts val="3800"/>
              </a:spcBef>
              <a:buFont typeface="Cabin"/>
              <a:buChar char="•"/>
              <a:defRPr/>
            </a:lvl6pPr>
            <a:lvl7pPr rtl="0" indent="-87956" marL="3242128">
              <a:spcBef>
                <a:spcPts val="3800"/>
              </a:spcBef>
              <a:buFont typeface="Cabin"/>
              <a:buChar char="•"/>
              <a:defRPr/>
            </a:lvl7pPr>
            <a:lvl8pPr rtl="0" indent="-87956" marL="3597728">
              <a:spcBef>
                <a:spcPts val="3800"/>
              </a:spcBef>
              <a:buFont typeface="Cabin"/>
              <a:buChar char="•"/>
              <a:defRPr/>
            </a:lvl8pPr>
            <a:lvl9pPr rtl="0" indent="-87956" marL="3953328">
              <a:spcBef>
                <a:spcPts val="3800"/>
              </a:spcBef>
              <a:buFont typeface="Cabin"/>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Bullets &amp; Photo">
    <p:spTree>
      <p:nvGrpSpPr>
        <p:cNvPr id="10" name="Shape 10"/>
        <p:cNvGrpSpPr/>
        <p:nvPr/>
      </p:nvGrpSpPr>
      <p:grpSpPr>
        <a:xfrm>
          <a:off y="0" x="0"/>
          <a:ext cy="0" cx="0"/>
          <a:chOff y="0" x="0"/>
          <a:chExt cy="0" cx="0"/>
        </a:xfrm>
      </p:grpSpPr>
      <p:sp>
        <p:nvSpPr>
          <p:cNvPr id="11" name="Shape 11"/>
          <p:cNvSpPr txBox="1"/>
          <p:nvPr>
            <p:ph type="title"/>
          </p:nvPr>
        </p:nvSpPr>
        <p:spPr>
          <a:xfrm>
            <a:off y="240862" x="1270000"/>
            <a:ext cy="2464675"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12" name="Shape 12"/>
          <p:cNvSpPr txBox="1"/>
          <p:nvPr>
            <p:ph idx="1" type="body"/>
          </p:nvPr>
        </p:nvSpPr>
        <p:spPr>
          <a:xfrm>
            <a:off y="2705536" x="1270000"/>
            <a:ext cy="5841125" cx="5041899"/>
          </a:xfrm>
          <a:prstGeom prst="rect">
            <a:avLst/>
          </a:prstGeom>
          <a:noFill/>
          <a:ln>
            <a:noFill/>
          </a:ln>
        </p:spPr>
        <p:txBody>
          <a:bodyPr bIns="91425" rIns="91425" lIns="91425" tIns="91425" anchor="ctr" anchorCtr="0"/>
          <a:lstStyle>
            <a:lvl1pPr rtl="0" indent="-147148" marL="812120">
              <a:spcBef>
                <a:spcPts val="3800"/>
              </a:spcBef>
              <a:buFont typeface="Cabin"/>
              <a:buChar char="•"/>
              <a:defRPr/>
            </a:lvl1pPr>
            <a:lvl2pPr rtl="0" indent="-147148" marL="1256620">
              <a:spcBef>
                <a:spcPts val="3800"/>
              </a:spcBef>
              <a:buFont typeface="Cabin"/>
              <a:buChar char="•"/>
              <a:defRPr/>
            </a:lvl2pPr>
            <a:lvl3pPr rtl="0" indent="-147148" marL="1701120">
              <a:spcBef>
                <a:spcPts val="3800"/>
              </a:spcBef>
              <a:buFont typeface="Cabin"/>
              <a:buChar char="•"/>
              <a:defRPr/>
            </a:lvl3pPr>
            <a:lvl4pPr rtl="0" indent="-147148" marL="2145620">
              <a:spcBef>
                <a:spcPts val="3800"/>
              </a:spcBef>
              <a:buFont typeface="Cabin"/>
              <a:buChar char="•"/>
              <a:defRPr/>
            </a:lvl4pPr>
            <a:lvl5pPr rtl="0" indent="-147148" marL="2590120">
              <a:spcBef>
                <a:spcPts val="3800"/>
              </a:spcBef>
              <a:buFont typeface="Cabin"/>
              <a:buChar char="•"/>
              <a:defRPr/>
            </a:lvl5pPr>
            <a:lvl6pPr rtl="0" indent="-87956" marL="2886528">
              <a:spcBef>
                <a:spcPts val="3800"/>
              </a:spcBef>
              <a:buFont typeface="Cabin"/>
              <a:buChar char="•"/>
              <a:defRPr/>
            </a:lvl6pPr>
            <a:lvl7pPr rtl="0" indent="-87956" marL="3242128">
              <a:spcBef>
                <a:spcPts val="3800"/>
              </a:spcBef>
              <a:buFont typeface="Cabin"/>
              <a:buChar char="•"/>
              <a:defRPr/>
            </a:lvl7pPr>
            <a:lvl8pPr rtl="0" indent="-87956" marL="3597728">
              <a:spcBef>
                <a:spcPts val="3800"/>
              </a:spcBef>
              <a:buFont typeface="Cabin"/>
              <a:buChar char="•"/>
              <a:defRPr/>
            </a:lvl8pPr>
            <a:lvl9pPr rtl="0" indent="-87956" marL="3953328">
              <a:spcBef>
                <a:spcPts val="3800"/>
              </a:spcBef>
              <a:buFont typeface="Cabin"/>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p:spTree>
      <p:nvGrpSpPr>
        <p:cNvPr id="13" name="Shape 13"/>
        <p:cNvGrpSpPr/>
        <p:nvPr/>
      </p:nvGrpSpPr>
      <p:grpSpPr>
        <a:xfrm>
          <a:off y="0" x="0"/>
          <a:ext cy="0" cx="0"/>
          <a:chOff y="0" x="0"/>
          <a:chExt cy="0" cx="0"/>
        </a:xfrm>
      </p:grpSpPr>
      <p:sp>
        <p:nvSpPr>
          <p:cNvPr id="14" name="Shape 14"/>
          <p:cNvSpPr txBox="1"/>
          <p:nvPr>
            <p:ph type="title"/>
          </p:nvPr>
        </p:nvSpPr>
        <p:spPr>
          <a:xfrm>
            <a:off y="240862" x="1270000"/>
            <a:ext cy="2464675"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15" name="Shape 15"/>
          <p:cNvSpPr txBox="1"/>
          <p:nvPr>
            <p:ph idx="1" type="body"/>
          </p:nvPr>
        </p:nvSpPr>
        <p:spPr>
          <a:xfrm>
            <a:off y="2705536" x="1270000"/>
            <a:ext cy="5841125" cx="10464800"/>
          </a:xfrm>
          <a:prstGeom prst="rect">
            <a:avLst/>
          </a:prstGeom>
          <a:noFill/>
          <a:ln>
            <a:noFill/>
          </a:ln>
        </p:spPr>
        <p:txBody>
          <a:bodyPr bIns="91425" rIns="91425" lIns="91425" tIns="91425" anchor="ctr" anchorCtr="0"/>
          <a:lstStyle>
            <a:lvl1pPr rtl="0" indent="-571500" marL="889000">
              <a:spcBef>
                <a:spcPts val="2400"/>
              </a:spcBef>
              <a:defRPr/>
            </a:lvl1pPr>
            <a:lvl2pPr rtl="0" indent="-571500" marL="1333500">
              <a:spcBef>
                <a:spcPts val="2400"/>
              </a:spcBef>
              <a:defRPr/>
            </a:lvl2pPr>
            <a:lvl3pPr rtl="0" indent="-571500" marL="1778000">
              <a:spcBef>
                <a:spcPts val="2400"/>
              </a:spcBef>
              <a:defRPr/>
            </a:lvl3pPr>
            <a:lvl4pPr rtl="0" indent="-571500" marL="2222500">
              <a:spcBef>
                <a:spcPts val="2400"/>
              </a:spcBef>
              <a:defRPr/>
            </a:lvl4pPr>
            <a:lvl5pPr rtl="0" indent="-571500" marL="266700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Horizontal Reflection">
    <p:spTree>
      <p:nvGrpSpPr>
        <p:cNvPr id="16" name="Shape 16"/>
        <p:cNvGrpSpPr/>
        <p:nvPr/>
      </p:nvGrpSpPr>
      <p:grpSpPr>
        <a:xfrm>
          <a:off y="0" x="0"/>
          <a:ext cy="0" cx="0"/>
          <a:chOff y="0" x="0"/>
          <a:chExt cy="0" cx="0"/>
        </a:xfrm>
      </p:grpSpPr>
      <p:sp>
        <p:nvSpPr>
          <p:cNvPr id="17" name="Shape 17"/>
          <p:cNvSpPr txBox="1"/>
          <p:nvPr>
            <p:ph type="title"/>
          </p:nvPr>
        </p:nvSpPr>
        <p:spPr>
          <a:xfrm>
            <a:off y="7366000" x="1270000"/>
            <a:ext cy="1701799"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Top">
    <p:spTree>
      <p:nvGrpSpPr>
        <p:cNvPr id="18" name="Shape 18"/>
        <p:cNvGrpSpPr/>
        <p:nvPr/>
      </p:nvGrpSpPr>
      <p:grpSpPr>
        <a:xfrm>
          <a:off y="0" x="0"/>
          <a:ext cy="0" cx="0"/>
          <a:chOff y="0" x="0"/>
          <a:chExt cy="0" cx="0"/>
        </a:xfrm>
      </p:grpSpPr>
      <p:sp>
        <p:nvSpPr>
          <p:cNvPr id="19" name="Shape 19"/>
          <p:cNvSpPr txBox="1"/>
          <p:nvPr>
            <p:ph type="title"/>
          </p:nvPr>
        </p:nvSpPr>
        <p:spPr>
          <a:xfrm>
            <a:off y="36148" x="1270000"/>
            <a:ext cy="2874101"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20" name="Shape 20"/>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mp; Bullets - 2 Column">
    <p:spTree>
      <p:nvGrpSpPr>
        <p:cNvPr id="21" name="Shape 21"/>
        <p:cNvGrpSpPr/>
        <p:nvPr/>
      </p:nvGrpSpPr>
      <p:grpSpPr>
        <a:xfrm>
          <a:off y="0" x="0"/>
          <a:ext cy="0" cx="0"/>
          <a:chOff y="0" x="0"/>
          <a:chExt cy="0" cx="0"/>
        </a:xfrm>
      </p:grpSpPr>
      <p:sp>
        <p:nvSpPr>
          <p:cNvPr id="22" name="Shape 22"/>
          <p:cNvSpPr txBox="1"/>
          <p:nvPr>
            <p:ph type="title"/>
          </p:nvPr>
        </p:nvSpPr>
        <p:spPr>
          <a:xfrm>
            <a:off y="177800" x="1270000"/>
            <a:ext cy="2590800" cx="10464800"/>
          </a:xfrm>
          <a:prstGeom prst="rect">
            <a:avLst/>
          </a:prstGeom>
          <a:noFill/>
          <a:ln>
            <a:noFill/>
          </a:ln>
        </p:spPr>
        <p:txBody>
          <a:bodyPr bIns="91425" rIns="91425" lIns="91425" tIns="91425" anchor="ctr" anchorCtr="0"/>
          <a:lstStyle>
            <a:lvl1pPr algn="ctr" rtl="0">
              <a:spcBef>
                <a:spcPts val="0"/>
              </a:spcBef>
              <a:defRPr/>
            </a:lvl1pPr>
            <a:lvl2pPr algn="ctr" rtl="0">
              <a:spcBef>
                <a:spcPts val="0"/>
              </a:spcBef>
              <a:defRPr/>
            </a:lvl2pPr>
            <a:lvl3pPr algn="ctr" rtl="0">
              <a:spcBef>
                <a:spcPts val="0"/>
              </a:spcBef>
              <a:defRPr/>
            </a:lvl3pPr>
            <a:lvl4pPr algn="ctr" rtl="0">
              <a:spcBef>
                <a:spcPts val="0"/>
              </a:spcBef>
              <a:defRPr/>
            </a:lvl4pPr>
            <a:lvl5pPr algn="ctr" rtl="0">
              <a:spcBef>
                <a:spcPts val="0"/>
              </a:spcBef>
              <a:defRPr/>
            </a:lvl5pPr>
            <a:lvl6pPr algn="ctr" rtl="0">
              <a:spcBef>
                <a:spcPts val="0"/>
              </a:spcBef>
              <a:defRPr/>
            </a:lvl6pPr>
            <a:lvl7pPr algn="ctr" rtl="0">
              <a:spcBef>
                <a:spcPts val="0"/>
              </a:spcBef>
              <a:defRPr/>
            </a:lvl7pPr>
            <a:lvl8pPr algn="ctr" rtl="0">
              <a:spcBef>
                <a:spcPts val="0"/>
              </a:spcBef>
              <a:defRPr/>
            </a:lvl8pPr>
            <a:lvl9pPr algn="ctr" rtl="0">
              <a:spcBef>
                <a:spcPts val="0"/>
              </a:spcBef>
              <a:defRPr/>
            </a:lvl9pPr>
          </a:lstStyle>
          <a:p/>
        </p:txBody>
      </p:sp>
      <p:sp>
        <p:nvSpPr>
          <p:cNvPr id="23" name="Shape 23"/>
          <p:cNvSpPr txBox="1"/>
          <p:nvPr>
            <p:ph idx="1" type="body"/>
          </p:nvPr>
        </p:nvSpPr>
        <p:spPr>
          <a:xfrm>
            <a:off y="2768600" x="1270000"/>
            <a:ext cy="6985000" cx="10464800"/>
          </a:xfrm>
          <a:prstGeom prst="rect">
            <a:avLst/>
          </a:prstGeom>
          <a:noFill/>
          <a:ln>
            <a:noFill/>
          </a:ln>
        </p:spPr>
        <p:txBody>
          <a:bodyPr bIns="91425" rIns="91425" lIns="91425" tIns="91425" anchor="t" anchorCtr="0"/>
          <a:lstStyle>
            <a:lvl1pPr rtl="0" indent="-147148" marL="812120">
              <a:spcBef>
                <a:spcPts val="3800"/>
              </a:spcBef>
              <a:buFont typeface="Cabin"/>
              <a:buChar char="•"/>
              <a:defRPr/>
            </a:lvl1pPr>
            <a:lvl2pPr rtl="0" indent="-147148" marL="1256620">
              <a:spcBef>
                <a:spcPts val="3800"/>
              </a:spcBef>
              <a:buFont typeface="Cabin"/>
              <a:buChar char="•"/>
              <a:defRPr/>
            </a:lvl2pPr>
            <a:lvl3pPr rtl="0" indent="-147148" marL="1701120">
              <a:spcBef>
                <a:spcPts val="3800"/>
              </a:spcBef>
              <a:buFont typeface="Cabin"/>
              <a:buChar char="•"/>
              <a:defRPr/>
            </a:lvl3pPr>
            <a:lvl4pPr rtl="0" indent="-147148" marL="2145620">
              <a:spcBef>
                <a:spcPts val="3800"/>
              </a:spcBef>
              <a:buFont typeface="Cabin"/>
              <a:buChar char="•"/>
              <a:defRPr/>
            </a:lvl4pPr>
            <a:lvl5pPr rtl="0" indent="-147148" marL="2590120">
              <a:spcBef>
                <a:spcPts val="3800"/>
              </a:spcBef>
              <a:buFont typeface="Cabin"/>
              <a:buChar char="•"/>
              <a:defRPr/>
            </a:lvl5pPr>
            <a:lvl6pPr rtl="0" indent="-87956" marL="2886528">
              <a:spcBef>
                <a:spcPts val="3800"/>
              </a:spcBef>
              <a:buFont typeface="Cabin"/>
              <a:buChar char="•"/>
              <a:defRPr/>
            </a:lvl6pPr>
            <a:lvl7pPr rtl="0" indent="-87956" marL="3242128">
              <a:spcBef>
                <a:spcPts val="3800"/>
              </a:spcBef>
              <a:buFont typeface="Cabin"/>
              <a:buChar char="•"/>
              <a:defRPr/>
            </a:lvl7pPr>
            <a:lvl8pPr rtl="0" indent="-87956" marL="3597728">
              <a:spcBef>
                <a:spcPts val="3800"/>
              </a:spcBef>
              <a:buFont typeface="Cabin"/>
              <a:buChar char="•"/>
              <a:defRPr/>
            </a:lvl8pPr>
            <a:lvl9pPr rtl="0" indent="-87956" marL="3953328">
              <a:spcBef>
                <a:spcPts val="3800"/>
              </a:spcBef>
              <a:buFont typeface="Cabin"/>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spTree>
      <p:nvGrpSpPr>
        <p:cNvPr id="24" name="Shape 24"/>
        <p:cNvGrpSpPr/>
        <p:nvPr/>
      </p:nvGrpSpPr>
      <p:grpSpPr>
        <a:xfrm>
          <a:off y="0" x="0"/>
          <a:ext cy="0" cx="0"/>
          <a:chOff y="0" x="0"/>
          <a:chExt cy="0" cx="0"/>
        </a:xfrm>
      </p:grpSpPr>
      <p:sp>
        <p:nvSpPr>
          <p:cNvPr id="25" name="Shape 25"/>
          <p:cNvSpPr txBox="1"/>
          <p:nvPr>
            <p:ph type="title"/>
          </p:nvPr>
        </p:nvSpPr>
        <p:spPr>
          <a:xfrm>
            <a:off y="240861" x="1270000"/>
            <a:ext cy="2464677" cx="104648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y="2705535" x="1270000"/>
            <a:ext cy="5841128" cx="5041899"/>
          </a:xfrm>
          <a:prstGeom prst="rect">
            <a:avLst/>
          </a:prstGeom>
          <a:noFill/>
          <a:ln>
            <a:noFill/>
          </a:ln>
        </p:spPr>
        <p:txBody>
          <a:bodyPr bIns="91425" rIns="91425" lIns="91425" tIns="91425" anchor="ctr" anchorCtr="0"/>
          <a:lstStyle>
            <a:lvl1pPr rtl="0" indent="-493712" marL="760412">
              <a:spcBef>
                <a:spcPts val="0"/>
              </a:spcBef>
              <a:defRPr/>
            </a:lvl1pPr>
            <a:lvl2pPr rtl="0" indent="-493712" marL="1204912">
              <a:spcBef>
                <a:spcPts val="0"/>
              </a:spcBef>
              <a:defRPr/>
            </a:lvl2pPr>
            <a:lvl3pPr rtl="0" indent="-506410" marL="1649411">
              <a:spcBef>
                <a:spcPts val="0"/>
              </a:spcBef>
              <a:defRPr/>
            </a:lvl3pPr>
            <a:lvl4pPr rtl="0" indent="-506410" marL="2093911">
              <a:spcBef>
                <a:spcPts val="0"/>
              </a:spcBef>
              <a:defRPr/>
            </a:lvl4pPr>
            <a:lvl5pPr rtl="0" indent="-493710" marL="2538411">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ullets">
    <p:spTree>
      <p:nvGrpSpPr>
        <p:cNvPr id="27" name="Shape 27"/>
        <p:cNvGrpSpPr/>
        <p:nvPr/>
      </p:nvGrpSpPr>
      <p:grpSpPr>
        <a:xfrm>
          <a:off y="0" x="0"/>
          <a:ext cy="0" cx="0"/>
          <a:chOff y="0" x="0"/>
          <a:chExt cy="0" cx="0"/>
        </a:xfrm>
      </p:grpSpPr>
      <p:sp>
        <p:nvSpPr>
          <p:cNvPr id="28" name="Shape 28"/>
          <p:cNvSpPr txBox="1"/>
          <p:nvPr>
            <p:ph idx="1" type="body"/>
          </p:nvPr>
        </p:nvSpPr>
        <p:spPr>
          <a:xfrm>
            <a:off y="1270000" x="1270000"/>
            <a:ext cy="7213600" cx="10464800"/>
          </a:xfrm>
          <a:prstGeom prst="rect">
            <a:avLst/>
          </a:prstGeom>
          <a:noFill/>
          <a:ln>
            <a:noFill/>
          </a:ln>
        </p:spPr>
        <p:txBody>
          <a:bodyPr bIns="91425" rIns="91425" lIns="91425" tIns="91425" anchor="ctr" anchorCtr="0"/>
          <a:lstStyle>
            <a:lvl1pPr rtl="0" indent="-571500" marL="889000">
              <a:spcBef>
                <a:spcPts val="4800"/>
              </a:spcBef>
              <a:defRPr/>
            </a:lvl1pPr>
            <a:lvl2pPr rtl="0" indent="-571500" marL="1333500">
              <a:spcBef>
                <a:spcPts val="4800"/>
              </a:spcBef>
              <a:defRPr/>
            </a:lvl2pPr>
            <a:lvl3pPr rtl="0" indent="-571500" marL="1778000">
              <a:spcBef>
                <a:spcPts val="4800"/>
              </a:spcBef>
              <a:defRPr/>
            </a:lvl3pPr>
            <a:lvl4pPr rtl="0" indent="-571500" marL="2222500">
              <a:spcBef>
                <a:spcPts val="4800"/>
              </a:spcBef>
              <a:defRPr/>
            </a:lvl4pPr>
            <a:lvl5pPr rtl="0" indent="-571500" marL="2667000">
              <a:spcBef>
                <a:spcPts val="48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6"/><Relationship Target="../slideLayouts/slideLayout15.xml" Type="http://schemas.openxmlformats.org/officeDocument/2006/relationships/slideLayout" Id="rId15"/><Relationship Target="../slideLayouts/slideLayout14.xml" Type="http://schemas.openxmlformats.org/officeDocument/2006/relationships/slideLayout" Id="rId14"/><Relationship Target="../slideLayouts/slideLayout2.xml" Type="http://schemas.openxmlformats.org/officeDocument/2006/relationships/slideLayout" Id="rId2"/><Relationship Target="../slideLayouts/slideLayout12.xml" Type="http://schemas.openxmlformats.org/officeDocument/2006/relationships/slideLayout" Id="rId12"/><Relationship Target="../slideLayouts/slideLayout13.xml" Type="http://schemas.openxmlformats.org/officeDocument/2006/relationships/slideLayout" Id="rId13"/><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10.xml" Type="http://schemas.openxmlformats.org/officeDocument/2006/relationships/slideLayout" Id="rId10"/><Relationship Target="../slideLayouts/slideLayout3.xml" Type="http://schemas.openxmlformats.org/officeDocument/2006/relationships/slideLayout" Id="rId3"/><Relationship Target="../slideLayouts/slideLayout11.xml" Type="http://schemas.openxmlformats.org/officeDocument/2006/relationships/slideLayout" Id="rId11"/><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
        <p:nvSpPr>
          <p:cNvPr id="5" name="Shape 5"/>
          <p:cNvSpPr txBox="1"/>
          <p:nvPr>
            <p:ph type="title"/>
          </p:nvPr>
        </p:nvSpPr>
        <p:spPr>
          <a:xfrm>
            <a:off y="177800" x="1270000"/>
            <a:ext cy="2590800" cx="10464800"/>
          </a:xfrm>
          <a:prstGeom prst="rect">
            <a:avLst/>
          </a:prstGeom>
          <a:noFill/>
          <a:ln>
            <a:noFill/>
          </a:ln>
        </p:spPr>
        <p:txBody>
          <a:bodyPr bIns="91425" rIns="91425" lIns="91425" tIns="91425" anchor="ctr" anchorCtr="0"/>
          <a:lstStyle>
            <a:lvl1pPr algn="ctr" rtl="0" marR="0" indent="0" marL="0">
              <a:spcBef>
                <a:spcPts val="0"/>
              </a:spcBef>
              <a:defRPr/>
            </a:lvl1pPr>
            <a:lvl2pPr algn="ctr" rtl="0" marR="0" indent="0" marL="0">
              <a:spcBef>
                <a:spcPts val="0"/>
              </a:spcBef>
              <a:defRPr/>
            </a:lvl2pPr>
            <a:lvl3pPr algn="ctr" rtl="0" marR="0" indent="0" marL="0">
              <a:spcBef>
                <a:spcPts val="0"/>
              </a:spcBef>
              <a:defRPr/>
            </a:lvl3pPr>
            <a:lvl4pPr algn="ctr" rtl="0" marR="0" indent="0" marL="0">
              <a:spcBef>
                <a:spcPts val="0"/>
              </a:spcBef>
              <a:defRPr/>
            </a:lvl4pPr>
            <a:lvl5pPr algn="ctr" rtl="0" marR="0" indent="0" marL="0">
              <a:spcBef>
                <a:spcPts val="0"/>
              </a:spcBef>
              <a:defRPr/>
            </a:lvl5pPr>
            <a:lvl6pPr algn="ctr" rtl="0" marR="0" indent="0" marL="0">
              <a:spcBef>
                <a:spcPts val="0"/>
              </a:spcBef>
              <a:defRPr/>
            </a:lvl6pPr>
            <a:lvl7pPr algn="ctr" rtl="0" marR="0" indent="0" marL="0">
              <a:spcBef>
                <a:spcPts val="0"/>
              </a:spcBef>
              <a:defRPr/>
            </a:lvl7pPr>
            <a:lvl8pPr algn="ctr" rtl="0" marR="0" indent="0" marL="0">
              <a:spcBef>
                <a:spcPts val="0"/>
              </a:spcBef>
              <a:defRPr/>
            </a:lvl8pPr>
            <a:lvl9pPr algn="ctr" rtl="0" marR="0" indent="0" marL="0">
              <a:spcBef>
                <a:spcPts val="0"/>
              </a:spcBef>
              <a:defRPr/>
            </a:lvl9pPr>
          </a:lstStyle>
          <a:p/>
        </p:txBody>
      </p:sp>
      <p:sp>
        <p:nvSpPr>
          <p:cNvPr id="6" name="Shape 6"/>
          <p:cNvSpPr txBox="1"/>
          <p:nvPr>
            <p:ph idx="1" type="body"/>
          </p:nvPr>
        </p:nvSpPr>
        <p:spPr>
          <a:xfrm>
            <a:off y="2768600" x="1270000"/>
            <a:ext cy="6985000" cx="10464800"/>
          </a:xfrm>
          <a:prstGeom prst="rect">
            <a:avLst/>
          </a:prstGeom>
          <a:noFill/>
          <a:ln>
            <a:noFill/>
          </a:ln>
        </p:spPr>
        <p:txBody>
          <a:bodyPr bIns="91425" rIns="91425" lIns="91425" tIns="91425" anchor="t" anchorCtr="0"/>
          <a:lstStyle>
            <a:lvl1pPr algn="l" rtl="0" marR="0" indent="-147148" marL="812120">
              <a:spcBef>
                <a:spcPts val="3800"/>
              </a:spcBef>
              <a:buFont typeface="Cabin"/>
              <a:buChar char="•"/>
              <a:defRPr/>
            </a:lvl1pPr>
            <a:lvl2pPr algn="l" rtl="0" marR="0" indent="-147148" marL="1256620">
              <a:spcBef>
                <a:spcPts val="3800"/>
              </a:spcBef>
              <a:buFont typeface="Cabin"/>
              <a:buChar char="•"/>
              <a:defRPr/>
            </a:lvl2pPr>
            <a:lvl3pPr algn="l" rtl="0" marR="0" indent="-147148" marL="1701120">
              <a:spcBef>
                <a:spcPts val="3800"/>
              </a:spcBef>
              <a:buFont typeface="Cabin"/>
              <a:buChar char="•"/>
              <a:defRPr/>
            </a:lvl3pPr>
            <a:lvl4pPr algn="l" rtl="0" marR="0" indent="-147148" marL="2145620">
              <a:spcBef>
                <a:spcPts val="3800"/>
              </a:spcBef>
              <a:buFont typeface="Cabin"/>
              <a:buChar char="•"/>
              <a:defRPr/>
            </a:lvl4pPr>
            <a:lvl5pPr algn="l" rtl="0" marR="0" indent="-147148" marL="2590120">
              <a:spcBef>
                <a:spcPts val="3800"/>
              </a:spcBef>
              <a:buFont typeface="Cabin"/>
              <a:buChar char="•"/>
              <a:defRPr/>
            </a:lvl5pPr>
            <a:lvl6pPr algn="l" rtl="0" marR="0" indent="-87956" marL="2886528">
              <a:spcBef>
                <a:spcPts val="3800"/>
              </a:spcBef>
              <a:buFont typeface="Cabin"/>
              <a:buChar char="•"/>
              <a:defRPr/>
            </a:lvl6pPr>
            <a:lvl7pPr algn="l" rtl="0" marR="0" indent="-87956" marL="3242128">
              <a:spcBef>
                <a:spcPts val="3800"/>
              </a:spcBef>
              <a:buFont typeface="Cabin"/>
              <a:buChar char="•"/>
              <a:defRPr/>
            </a:lvl7pPr>
            <a:lvl8pPr algn="l" rtl="0" marR="0" indent="-87956" marL="3597728">
              <a:spcBef>
                <a:spcPts val="3800"/>
              </a:spcBef>
              <a:buFont typeface="Cabin"/>
              <a:buChar char="•"/>
              <a:defRPr/>
            </a:lvl8pPr>
            <a:lvl9pPr algn="l" rtl="0" marR="0" indent="-87956" marL="3953328">
              <a:spcBef>
                <a:spcPts val="3800"/>
              </a:spcBef>
              <a:buFont typeface="Cabin"/>
              <a:buChar char="•"/>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0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0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media/image07.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4.xml" Type="http://schemas.openxmlformats.org/officeDocument/2006/relationships/slideLayout" Id="rId1"/><Relationship Target="../media/image0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1638300" x="279400"/>
            <a:ext cy="3301999" cx="12839700"/>
          </a:xfrm>
          <a:prstGeom prst="rect">
            <a:avLst/>
          </a:prstGeom>
          <a:noFill/>
          <a:ln>
            <a:noFill/>
          </a:ln>
        </p:spPr>
        <p:txBody>
          <a:bodyPr bIns="0" rIns="0" lIns="0" tIns="0" anchor="b" anchorCtr="0">
            <a:noAutofit/>
          </a:bodyPr>
          <a:lstStyle/>
          <a:p>
            <a:pPr algn="ctr" rtl="0" lvl="0" marR="0" indent="0" marL="0">
              <a:spcBef>
                <a:spcPts val="0"/>
              </a:spcBef>
              <a:buSzPct val="25000"/>
              <a:buNone/>
            </a:pPr>
            <a:r>
              <a:rPr strike="noStrike" u="none" b="0" cap="none" baseline="0" sz="7200" lang="en-US" i="0">
                <a:latin typeface="Cabin"/>
                <a:ea typeface="Cabin"/>
                <a:cs typeface="Cabin"/>
                <a:sym typeface="Cabin"/>
              </a:rPr>
              <a:t>Rockford</a:t>
            </a:r>
          </a:p>
          <a:p>
            <a:pPr algn="ctr" rtl="0" lvl="0" marR="0" indent="0" marL="0">
              <a:spcBef>
                <a:spcPts val="0"/>
              </a:spcBef>
              <a:buSzPct val="25000"/>
              <a:buNone/>
            </a:pPr>
            <a:r>
              <a:rPr strike="noStrike" u="none" b="0" cap="none" baseline="0" sz="7200" lang="en-US" i="0">
                <a:latin typeface="Cabin"/>
                <a:ea typeface="Cabin"/>
                <a:cs typeface="Cabin"/>
                <a:sym typeface="Cabin"/>
              </a:rPr>
              <a:t>Professional Learning</a:t>
            </a:r>
          </a:p>
          <a:p>
            <a:pPr algn="ctr" rtl="0" lvl="0" marR="0" indent="0" marL="0">
              <a:spcBef>
                <a:spcPts val="0"/>
              </a:spcBef>
              <a:buSzPct val="25000"/>
              <a:buNone/>
            </a:pPr>
            <a:r>
              <a:rPr strike="noStrike" u="none" b="0" cap="none" baseline="0" sz="6400" lang="en-US" i="0">
                <a:latin typeface="Cabin"/>
                <a:ea typeface="Cabin"/>
                <a:cs typeface="Cabin"/>
                <a:sym typeface="Cabin"/>
              </a:rPr>
              <a:t>Gradual Release - Collaboration</a:t>
            </a:r>
          </a:p>
        </p:txBody>
      </p:sp>
      <p:sp>
        <p:nvSpPr>
          <p:cNvPr id="47" name="Shape 47"/>
          <p:cNvSpPr txBox="1"/>
          <p:nvPr>
            <p:ph idx="1" type="body"/>
          </p:nvPr>
        </p:nvSpPr>
        <p:spPr>
          <a:xfrm>
            <a:off y="4970794" x="1269999"/>
            <a:ext cy="2430111" cx="10464800"/>
          </a:xfrm>
          <a:prstGeom prst="rect">
            <a:avLst/>
          </a:prstGeom>
          <a:noFill/>
          <a:ln>
            <a:noFill/>
          </a:ln>
        </p:spPr>
        <p:txBody>
          <a:bodyPr bIns="0" rIns="0" lIns="0" tIns="0" anchor="t" anchorCtr="0">
            <a:noAutofit/>
          </a:bodyPr>
          <a:lstStyle/>
          <a:p>
            <a:pPr algn="ctr" rtl="0" lvl="0" marR="0" indent="0" marL="0">
              <a:spcBef>
                <a:spcPts val="0"/>
              </a:spcBef>
              <a:buSzPct val="25000"/>
              <a:buFont typeface="Cabin"/>
              <a:buNone/>
            </a:pPr>
            <a:r>
              <a:rPr strike="noStrike" u="none" b="0" cap="none" baseline="0" sz="3600" lang="en-US" i="0">
                <a:latin typeface="Cabin"/>
                <a:ea typeface="Cabin"/>
                <a:cs typeface="Cabin"/>
                <a:sym typeface="Cabin"/>
              </a:rPr>
              <a:t> </a:t>
            </a:r>
          </a:p>
          <a:p>
            <a:pPr algn="ctr" rtl="0" lvl="0" marR="0" indent="0" marL="0">
              <a:spcBef>
                <a:spcPts val="0"/>
              </a:spcBef>
              <a:buSzPct val="25000"/>
              <a:buFont typeface="Cabin"/>
              <a:buNone/>
            </a:pPr>
            <a:r>
              <a:rPr strike="noStrike" u="none" b="0" cap="none" baseline="0" sz="3600" lang="en-US" i="0">
                <a:latin typeface="Cabin"/>
                <a:ea typeface="Cabin"/>
                <a:cs typeface="Cabin"/>
                <a:sym typeface="Cabin"/>
              </a:rPr>
              <a:t>September 23, 2014</a:t>
            </a:r>
          </a:p>
          <a:p>
            <a:pPr algn="ctr" rtl="0" lvl="0" marR="0" indent="0" marL="0">
              <a:spcBef>
                <a:spcPts val="0"/>
              </a:spcBef>
              <a:buSzPct val="25000"/>
              <a:buFont typeface="Cabin"/>
              <a:buNone/>
            </a:pPr>
            <a:r>
              <a:rPr strike="noStrike" u="none" b="0" cap="none" baseline="0" sz="3600" lang="en-US" i="0">
                <a:latin typeface="Cabin"/>
                <a:ea typeface="Cabin"/>
                <a:cs typeface="Cabin"/>
                <a:sym typeface="Cabin"/>
              </a:rPr>
              <a:t>7:30 to 9:10 am</a:t>
            </a:r>
          </a:p>
          <a:p>
            <a:pPr algn="ctr" rtl="0" lvl="0" marR="0" indent="0" marL="0">
              <a:spcBef>
                <a:spcPts val="0"/>
              </a:spcBef>
              <a:buSzPct val="25000"/>
              <a:buFont typeface="Cabin"/>
              <a:buNone/>
            </a:pPr>
            <a:r>
              <a:rPr strike="noStrike" u="none" b="0" cap="none" baseline="0" sz="3600" lang="en-US" i="0">
                <a:latin typeface="Cabin"/>
                <a:ea typeface="Cabin"/>
                <a:cs typeface="Cabin"/>
                <a:sym typeface="Cabin"/>
              </a:rPr>
              <a:t>8:15 to 9:55 am</a:t>
            </a:r>
          </a:p>
        </p:txBody>
      </p:sp>
      <p:pic>
        <p:nvPicPr>
          <p:cNvPr id="48" name="Shape 48"/>
          <p:cNvPicPr preferRelativeResize="0"/>
          <p:nvPr/>
        </p:nvPicPr>
        <p:blipFill rotWithShape="1">
          <a:blip r:embed="rId3">
            <a:alphaModFix/>
          </a:blip>
          <a:srcRect t="0" b="0" r="0" l="0"/>
          <a:stretch/>
        </p:blipFill>
        <p:spPr>
          <a:xfrm>
            <a:off y="-1295400" x="13119100"/>
            <a:ext cy="2590800" cx="38099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6400" lang="en-US" i="0">
                <a:latin typeface="Cabin"/>
                <a:ea typeface="Cabin"/>
                <a:cs typeface="Cabin"/>
                <a:sym typeface="Cabin"/>
              </a:rPr>
              <a:t>Gradual Release of Responsibility of Instruction</a:t>
            </a:r>
          </a:p>
        </p:txBody>
      </p:sp>
      <p:pic>
        <p:nvPicPr>
          <p:cNvPr id="106" name="Shape 106"/>
          <p:cNvPicPr preferRelativeResize="0"/>
          <p:nvPr/>
        </p:nvPicPr>
        <p:blipFill rotWithShape="1">
          <a:blip r:embed="rId3">
            <a:alphaModFix/>
          </a:blip>
          <a:srcRect t="0" b="0" r="0" l="0"/>
          <a:stretch/>
        </p:blipFill>
        <p:spPr>
          <a:xfrm>
            <a:off y="2203450" x="1951542"/>
            <a:ext cy="7188199" cx="9539304"/>
          </a:xfrm>
          <a:prstGeom prst="rect">
            <a:avLst/>
          </a:prstGeom>
          <a:noFill/>
          <a:ln>
            <a:noFill/>
          </a:ln>
        </p:spPr>
      </p:pic>
      <p:sp>
        <p:nvSpPr>
          <p:cNvPr id="107" name="Shape 107"/>
          <p:cNvSpPr/>
          <p:nvPr/>
        </p:nvSpPr>
        <p:spPr>
          <a:xfrm>
            <a:off y="5562600" x="6324600"/>
            <a:ext cy="482599" cx="2273299"/>
          </a:xfrm>
          <a:prstGeom prst="rect">
            <a:avLst/>
          </a:prstGeom>
          <a:solidFill>
            <a:srgbClr val="0061FF">
              <a:alpha val="20000"/>
            </a:srgbClr>
          </a:solidFill>
          <a:ln w="25400" cap="flat">
            <a:solidFill>
              <a:srgbClr val="000000">
                <a:alpha val="20000"/>
              </a:srgbClr>
            </a:solidFill>
            <a:prstDash val="solid"/>
            <a:miter/>
            <a:headEnd w="med" len="med" type="none"/>
            <a:tailEnd w="med" len="med" type="none"/>
          </a:ln>
        </p:spPr>
        <p:txBody>
          <a:bodyPr bIns="0" rIns="0" lIns="0" tIns="0" anchor="ctr" anchorCtr="0">
            <a:noAutofit/>
          </a:bodyPr>
          <a:lstStyle/>
          <a:p>
            <a:pPr algn="ctr" rtl="0" lvl="0" marR="0" indent="0" marL="0">
              <a:spcBef>
                <a:spcPts val="0"/>
              </a:spcBef>
              <a:buNone/>
            </a:pPr>
            <a:r>
              <a:t/>
            </a:r>
            <a:endParaRPr strike="noStrike" u="none" b="0" cap="none" baseline="0" sz="4200" i="0">
              <a:latin typeface="Cabin"/>
              <a:ea typeface="Cabin"/>
              <a:cs typeface="Cabin"/>
              <a:sym typeface="Cabin"/>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cxnSp>
        <p:nvCxnSpPr>
          <p:cNvPr id="112" name="Shape 112"/>
          <p:cNvCxnSpPr/>
          <p:nvPr/>
        </p:nvCxnSpPr>
        <p:spPr>
          <a:xfrm rot="10800000" flipH="1">
            <a:off y="4817588" x="53975"/>
            <a:ext cy="104655" cx="12884103"/>
          </a:xfrm>
          <a:prstGeom prst="straightConnector1">
            <a:avLst/>
          </a:prstGeom>
          <a:noFill/>
          <a:ln>
            <a:noFill/>
          </a:ln>
        </p:spPr>
      </p:cxnSp>
      <p:cxnSp>
        <p:nvCxnSpPr>
          <p:cNvPr id="113" name="Shape 113"/>
          <p:cNvCxnSpPr/>
          <p:nvPr/>
        </p:nvCxnSpPr>
        <p:spPr>
          <a:xfrm>
            <a:off y="313481" x="6278810"/>
            <a:ext cy="10534058" cx="238870"/>
          </a:xfrm>
          <a:prstGeom prst="straightConnector1">
            <a:avLst/>
          </a:prstGeom>
          <a:noFill/>
          <a:ln>
            <a:noFill/>
          </a:ln>
        </p:spPr>
      </p:cxnSp>
      <p:sp>
        <p:nvSpPr>
          <p:cNvPr id="114" name="Shape 114"/>
          <p:cNvSpPr/>
          <p:nvPr/>
        </p:nvSpPr>
        <p:spPr>
          <a:xfrm>
            <a:off y="355600" x="664945"/>
            <a:ext cy="723900" cx="4679455"/>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200" lang="en-US" i="0">
                <a:latin typeface="Cabin"/>
                <a:ea typeface="Cabin"/>
                <a:cs typeface="Cabin"/>
                <a:sym typeface="Cabin"/>
              </a:rPr>
              <a:t>Define Collaboration</a:t>
            </a:r>
          </a:p>
        </p:txBody>
      </p:sp>
      <p:sp>
        <p:nvSpPr>
          <p:cNvPr id="115" name="Shape 115"/>
          <p:cNvSpPr/>
          <p:nvPr/>
        </p:nvSpPr>
        <p:spPr>
          <a:xfrm>
            <a:off y="44450" x="6465148"/>
            <a:ext cy="1346199" cx="6414047"/>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200" lang="en-US" i="0">
                <a:latin typeface="Cabin"/>
                <a:ea typeface="Cabin"/>
                <a:cs typeface="Cabin"/>
                <a:sym typeface="Cabin"/>
              </a:rPr>
              <a:t>What ways do you currently</a:t>
            </a:r>
          </a:p>
          <a:p>
            <a:pPr algn="ctr" rtl="0" lvl="0" marR="0" indent="0" marL="0">
              <a:spcBef>
                <a:spcPts val="0"/>
              </a:spcBef>
              <a:buSzPct val="25000"/>
              <a:buNone/>
            </a:pPr>
            <a:r>
              <a:rPr strike="noStrike" u="none" b="0" cap="none" baseline="0" sz="4200" lang="en-US" i="0">
                <a:latin typeface="Cabin"/>
                <a:ea typeface="Cabin"/>
                <a:cs typeface="Cabin"/>
                <a:sym typeface="Cabin"/>
              </a:rPr>
              <a:t>use Collaborative Strategies?</a:t>
            </a:r>
          </a:p>
        </p:txBody>
      </p:sp>
      <p:sp>
        <p:nvSpPr>
          <p:cNvPr id="116" name="Shape 116"/>
          <p:cNvSpPr/>
          <p:nvPr/>
        </p:nvSpPr>
        <p:spPr>
          <a:xfrm>
            <a:off y="6210300" x="1121"/>
            <a:ext cy="723900" cx="5778502"/>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200" lang="en-US" i="0">
                <a:latin typeface="Cabin"/>
                <a:ea typeface="Cabin"/>
                <a:cs typeface="Cabin"/>
                <a:sym typeface="Cabin"/>
              </a:rPr>
              <a:t>Basic Group Work</a:t>
            </a:r>
          </a:p>
        </p:txBody>
      </p:sp>
      <p:sp>
        <p:nvSpPr>
          <p:cNvPr id="117" name="Shape 117"/>
          <p:cNvSpPr/>
          <p:nvPr/>
        </p:nvSpPr>
        <p:spPr>
          <a:xfrm>
            <a:off y="6210300" x="7091764"/>
            <a:ext cy="723900" cx="5491015"/>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200" lang="en-US" i="0">
                <a:latin typeface="Cabin"/>
                <a:ea typeface="Cabin"/>
                <a:cs typeface="Cabin"/>
                <a:sym typeface="Cabin"/>
              </a:rPr>
              <a:t> Productive Group Work</a:t>
            </a:r>
          </a:p>
        </p:txBody>
      </p:sp>
      <p:grpSp>
        <p:nvGrpSpPr>
          <p:cNvPr id="118" name="Shape 118"/>
          <p:cNvGrpSpPr/>
          <p:nvPr/>
        </p:nvGrpSpPr>
        <p:grpSpPr>
          <a:xfrm>
            <a:off y="2666998" x="4152897"/>
            <a:ext cy="4406902" cx="4483102"/>
            <a:chOff y="0" x="0"/>
            <a:chExt cy="4406900" cx="4483101"/>
          </a:xfrm>
        </p:grpSpPr>
        <p:sp>
          <p:nvSpPr>
            <p:cNvPr id="119" name="Shape 119"/>
            <p:cNvSpPr/>
            <p:nvPr/>
          </p:nvSpPr>
          <p:spPr>
            <a:xfrm>
              <a:off y="0" x="0"/>
              <a:ext cy="4406900" cx="4483101"/>
            </a:xfrm>
            <a:custGeom>
              <a:pathLst>
                <a:path w="21600" extrusionOk="0" h="21600">
                  <a:moveTo>
                    <a:pt y="10800" x="0"/>
                  </a:moveTo>
                  <a:lnTo>
                    <a:pt y="21600" x="10800"/>
                  </a:lnTo>
                  <a:lnTo>
                    <a:pt y="10800" x="21600"/>
                  </a:lnTo>
                  <a:lnTo>
                    <a:pt y="0" x="10800"/>
                  </a:lnTo>
                  <a:close/>
                </a:path>
              </a:pathLst>
            </a:custGeom>
            <a:blipFill rotWithShape="1">
              <a:blip r:embed="rId3">
                <a:alphaModFix/>
              </a:blip>
              <a:tile ty="0" tx="0" algn="tl" sy="100000" flip="none" sx="100000"/>
            </a:blipFill>
            <a:ln>
              <a:noFill/>
            </a:ln>
          </p:spPr>
          <p:txBody>
            <a:bodyPr bIns="0" rIns="0" lIns="0" tIns="0" anchor="ctr" anchorCtr="0">
              <a:noAutofit/>
            </a:bodyPr>
            <a:lstStyle/>
            <a:p>
              <a:pPr algn="ctr" rtl="0" lvl="0" marR="0" indent="0" marL="0">
                <a:spcBef>
                  <a:spcPts val="0"/>
                </a:spcBef>
                <a:buNone/>
              </a:pPr>
              <a:r>
                <a:t/>
              </a:r>
              <a:endParaRPr strike="noStrike" u="none" b="0" cap="none" baseline="0" sz="4200" i="0">
                <a:latin typeface="Cabin"/>
                <a:ea typeface="Cabin"/>
                <a:cs typeface="Cabin"/>
                <a:sym typeface="Cabin"/>
              </a:endParaRPr>
            </a:p>
          </p:txBody>
        </p:sp>
        <p:sp>
          <p:nvSpPr>
            <p:cNvPr id="120" name="Shape 120"/>
            <p:cNvSpPr/>
            <p:nvPr/>
          </p:nvSpPr>
          <p:spPr>
            <a:xfrm>
              <a:off y="0" x="0"/>
              <a:ext cy="4406900" cx="4483101"/>
            </a:xfrm>
            <a:custGeom>
              <a:pathLst>
                <a:path w="21600" extrusionOk="0" h="21600">
                  <a:moveTo>
                    <a:pt y="10800" x="0"/>
                  </a:moveTo>
                  <a:lnTo>
                    <a:pt y="21600" x="10800"/>
                  </a:lnTo>
                  <a:lnTo>
                    <a:pt y="10800" x="21600"/>
                  </a:lnTo>
                  <a:lnTo>
                    <a:pt y="0" x="10800"/>
                  </a:lnTo>
                  <a:close/>
                </a:path>
              </a:pathLst>
            </a:custGeom>
            <a:noFill/>
            <a:ln w="25400" cap="flat">
              <a:solidFill>
                <a:srgbClr val="000000">
                  <a:alpha val="80000"/>
                </a:srgbClr>
              </a:solidFill>
              <a:prstDash val="solid"/>
              <a:miter/>
              <a:headEnd w="med" len="med" type="none"/>
              <a:tailEnd w="med" len="med" type="none"/>
            </a:ln>
          </p:spPr>
          <p:txBody>
            <a:bodyPr bIns="0" rIns="0" lIns="0" tIns="0" anchor="ctr" anchorCtr="0">
              <a:noAutofit/>
            </a:bodyPr>
            <a:lstStyle/>
            <a:p>
              <a:pPr algn="ctr" rtl="0" lvl="0" marR="0" indent="0" marL="0">
                <a:spcBef>
                  <a:spcPts val="0"/>
                </a:spcBef>
                <a:buNone/>
              </a:pPr>
              <a:r>
                <a:t/>
              </a:r>
              <a:endParaRPr strike="noStrike" u="none" b="0" cap="none" baseline="0" sz="4200" i="0">
                <a:latin typeface="Cabin"/>
                <a:ea typeface="Cabin"/>
                <a:cs typeface="Cabin"/>
                <a:sym typeface="Cabin"/>
              </a:endParaRP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Types of Groups</a:t>
            </a:r>
          </a:p>
        </p:txBody>
      </p:sp>
      <p:sp>
        <p:nvSpPr>
          <p:cNvPr id="126" name="Shape 126"/>
          <p:cNvSpPr txBox="1"/>
          <p:nvPr>
            <p:ph idx="1" type="body"/>
          </p:nvPr>
        </p:nvSpPr>
        <p:spPr>
          <a:xfrm>
            <a:off y="2768600" x="402073"/>
            <a:ext cy="5714999" cx="12200653"/>
          </a:xfrm>
          <a:prstGeom prst="rect">
            <a:avLst/>
          </a:prstGeom>
          <a:noFill/>
          <a:ln>
            <a:noFill/>
          </a:ln>
        </p:spPr>
        <p:txBody>
          <a:bodyPr bIns="0" rIns="0" lIns="0" tIns="0" anchor="t" anchorCtr="0">
            <a:noAutofit/>
          </a:bodyPr>
          <a:lstStyle/>
          <a:p>
            <a:pPr algn="l" rtl="0" lvl="0" marR="0" indent="-2146791" marL="2464291">
              <a:spcBef>
                <a:spcPts val="0"/>
              </a:spcBef>
              <a:buClr>
                <a:srgbClr val="000000"/>
              </a:buClr>
              <a:buSzPct val="171000"/>
              <a:buFont typeface="Cabin"/>
              <a:buChar char="•"/>
            </a:pPr>
            <a:r>
              <a:rPr strike="noStrike" u="none" b="0" cap="none" baseline="0" sz="5000" lang="en-US" i="0">
                <a:latin typeface="Cabin"/>
                <a:ea typeface="Cabin"/>
                <a:cs typeface="Cabin"/>
                <a:sym typeface="Cabin"/>
              </a:rPr>
              <a:t>BASIC</a:t>
            </a:r>
          </a:p>
          <a:p>
            <a:pPr algn="l" rtl="0" lvl="0" marR="0" indent="-1112896" marL="1430396">
              <a:spcBef>
                <a:spcPts val="3800"/>
              </a:spcBef>
              <a:buClr>
                <a:srgbClr val="000000"/>
              </a:buClr>
              <a:buSzPct val="171000"/>
              <a:buFont typeface="Cabin"/>
              <a:buChar char="•"/>
            </a:pPr>
            <a:r>
              <a:rPr strike="noStrike" u="none" b="0" cap="none" baseline="0" sz="3600" lang="en-US" i="0">
                <a:latin typeface="Cabin"/>
                <a:ea typeface="Cabin"/>
                <a:cs typeface="Cabin"/>
                <a:sym typeface="Cabin"/>
              </a:rPr>
              <a:t>Sharing of ideas, beliefs, values and listening to others sharing.</a:t>
            </a:r>
          </a:p>
          <a:p>
            <a:pPr algn="l" rtl="0" lvl="0" marR="0" indent="-1112896" marL="1430396">
              <a:spcBef>
                <a:spcPts val="3800"/>
              </a:spcBef>
              <a:buClr>
                <a:srgbClr val="000000"/>
              </a:buClr>
              <a:buSzPct val="171000"/>
              <a:buFont typeface="Cabin"/>
              <a:buChar char="•"/>
            </a:pPr>
            <a:r>
              <a:rPr strike="noStrike" u="none" b="0" cap="none" baseline="0" sz="3600" lang="en-US" i="0">
                <a:latin typeface="Cabin"/>
                <a:ea typeface="Cabin"/>
                <a:cs typeface="Cabin"/>
                <a:sym typeface="Cabin"/>
              </a:rPr>
              <a:t>Brief.  Goal is sharing.</a:t>
            </a:r>
          </a:p>
          <a:p>
            <a:pPr algn="l" rtl="0" lvl="0" marR="0" indent="-1112896" marL="1430396">
              <a:spcBef>
                <a:spcPts val="3800"/>
              </a:spcBef>
              <a:buClr>
                <a:srgbClr val="000000"/>
              </a:buClr>
              <a:buSzPct val="171000"/>
              <a:buFont typeface="Cabin"/>
              <a:buChar char="•"/>
            </a:pPr>
            <a:r>
              <a:rPr strike="noStrike" u="none" b="0" cap="none" baseline="0" sz="3600" lang="en-US" i="0">
                <a:latin typeface="Cabin"/>
                <a:ea typeface="Cabin"/>
                <a:cs typeface="Cabin"/>
                <a:sym typeface="Cabin"/>
              </a:rPr>
              <a:t>No accountability</a:t>
            </a:r>
          </a:p>
          <a:p>
            <a:pPr algn="l" rtl="0" lvl="0" marR="0" indent="-2061778" marL="2379278">
              <a:spcBef>
                <a:spcPts val="3800"/>
              </a:spcBef>
              <a:buClr>
                <a:srgbClr val="000000"/>
              </a:buClr>
              <a:buSzPct val="171000"/>
              <a:buFont typeface="Cabin"/>
              <a:buChar char="•"/>
            </a:pPr>
            <a:r>
              <a:rPr strike="noStrike" u="none" b="0" cap="none" baseline="0" sz="4900" lang="en-US" i="0">
                <a:latin typeface="Cabin"/>
                <a:ea typeface="Cabin"/>
                <a:cs typeface="Cabin"/>
                <a:sym typeface="Cabin"/>
              </a:rPr>
              <a:t>PRODUCTIVE</a:t>
            </a:r>
          </a:p>
          <a:p>
            <a:pPr algn="l" rtl="0" lvl="0" marR="0" indent="-1306107" marL="1623607">
              <a:spcBef>
                <a:spcPts val="3800"/>
              </a:spcBef>
              <a:buClr>
                <a:srgbClr val="000000"/>
              </a:buClr>
              <a:buSzPct val="171000"/>
              <a:buFont typeface="Cabin"/>
              <a:buChar char="•"/>
            </a:pPr>
            <a:r>
              <a:rPr strike="noStrike" u="none" b="0" cap="none" baseline="0" sz="3900" lang="en-US" i="0">
                <a:latin typeface="Cabin"/>
                <a:ea typeface="Cabin"/>
                <a:cs typeface="Cabin"/>
                <a:sym typeface="Cabin"/>
              </a:rPr>
              <a:t>Consolidating, advocating ideas.</a:t>
            </a:r>
          </a:p>
          <a:p>
            <a:pPr algn="l" rtl="0" lvl="0" marR="0" indent="-1306107" marL="1623607">
              <a:spcBef>
                <a:spcPts val="3800"/>
              </a:spcBef>
              <a:buClr>
                <a:srgbClr val="000000"/>
              </a:buClr>
              <a:buSzPct val="171000"/>
              <a:buFont typeface="Cabin"/>
              <a:buChar char="•"/>
            </a:pPr>
            <a:r>
              <a:rPr strike="noStrike" u="none" b="0" cap="none" baseline="0" sz="3900" lang="en-US" i="0">
                <a:latin typeface="Cabin"/>
                <a:ea typeface="Cabin"/>
                <a:cs typeface="Cabin"/>
                <a:sym typeface="Cabin"/>
              </a:rPr>
              <a:t>Goal is to resolve, consensus, ID solution</a:t>
            </a:r>
          </a:p>
          <a:p>
            <a:pPr algn="l" rtl="0" lvl="0" marR="0" indent="-1306107" marL="1623607">
              <a:spcBef>
                <a:spcPts val="3800"/>
              </a:spcBef>
              <a:buClr>
                <a:srgbClr val="000000"/>
              </a:buClr>
              <a:buSzPct val="171000"/>
              <a:buFont typeface="Cabin"/>
              <a:buChar char="•"/>
            </a:pPr>
            <a:r>
              <a:rPr strike="noStrike" u="none" b="0" cap="none" baseline="0" sz="3900" lang="en-US" i="0">
                <a:latin typeface="Cabin"/>
                <a:ea typeface="Cabin"/>
                <a:cs typeface="Cabin"/>
                <a:sym typeface="Cabin"/>
              </a:rPr>
              <a:t>Individual accountability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Patterns of Interaction</a:t>
            </a:r>
          </a:p>
        </p:txBody>
      </p:sp>
      <p:sp>
        <p:nvSpPr>
          <p:cNvPr id="132" name="Shape 132"/>
          <p:cNvSpPr txBox="1"/>
          <p:nvPr>
            <p:ph idx="1" type="body"/>
          </p:nvPr>
        </p:nvSpPr>
        <p:spPr>
          <a:xfrm>
            <a:off y="2768600" x="1270000"/>
            <a:ext cy="5714999" cx="10464800"/>
          </a:xfrm>
          <a:prstGeom prst="rect">
            <a:avLst/>
          </a:prstGeom>
          <a:noFill/>
          <a:ln>
            <a:noFill/>
          </a:ln>
        </p:spPr>
        <p:txBody>
          <a:bodyPr bIns="0" rIns="0" lIns="0" tIns="0" anchor="ctr" anchorCtr="0">
            <a:noAutofit/>
          </a:bodyPr>
          <a:lstStyle/>
          <a:p>
            <a:pPr algn="l" rtl="0" lvl="0" marR="0" indent="-1333500" marL="1651000">
              <a:spcBef>
                <a:spcPts val="0"/>
              </a:spcBef>
              <a:buClr>
                <a:srgbClr val="000000"/>
              </a:buClr>
              <a:buSzPct val="171000"/>
              <a:buFont typeface="Cabin"/>
              <a:buChar char="•"/>
            </a:pPr>
            <a:r>
              <a:rPr strike="noStrike" u="none" b="0" cap="none" baseline="0" sz="4200" lang="en-US" i="0">
                <a:latin typeface="Cabin"/>
                <a:ea typeface="Cabin"/>
                <a:cs typeface="Cabin"/>
                <a:sym typeface="Cabin"/>
              </a:rPr>
              <a:t>Size of the Group</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Method for Constructing the Group</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Length of Time</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Assignment of Roles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316" lang="en-US" i="0">
                <a:latin typeface="Cabin"/>
                <a:ea typeface="Cabin"/>
                <a:cs typeface="Cabin"/>
                <a:sym typeface="Cabin"/>
              </a:rPr>
              <a:t>Productive Group Work </a:t>
            </a:r>
          </a:p>
        </p:txBody>
      </p:sp>
      <p:sp>
        <p:nvSpPr>
          <p:cNvPr id="138" name="Shape 138"/>
          <p:cNvSpPr txBox="1"/>
          <p:nvPr>
            <p:ph idx="1" type="body"/>
          </p:nvPr>
        </p:nvSpPr>
        <p:spPr>
          <a:xfrm>
            <a:off y="2768600" x="1270000"/>
            <a:ext cy="5714999" cx="10464800"/>
          </a:xfrm>
          <a:prstGeom prst="rect">
            <a:avLst/>
          </a:prstGeom>
          <a:noFill/>
          <a:ln>
            <a:noFill/>
          </a:ln>
        </p:spPr>
        <p:txBody>
          <a:bodyPr bIns="0" rIns="0" lIns="0" tIns="0" anchor="ctr" anchorCtr="0">
            <a:noAutofit/>
          </a:bodyPr>
          <a:lstStyle/>
          <a:p>
            <a:pPr algn="l" rtl="0" lvl="0" marR="0" indent="-1333500" marL="1651000">
              <a:spcBef>
                <a:spcPts val="0"/>
              </a:spcBef>
              <a:buClr>
                <a:srgbClr val="000000"/>
              </a:buClr>
              <a:buSzPct val="171000"/>
              <a:buFont typeface="Cabin"/>
              <a:buChar char="•"/>
            </a:pPr>
            <a:r>
              <a:rPr strike="noStrike" u="none" b="0" cap="none" baseline="0" sz="4200" lang="en-US" i="0">
                <a:latin typeface="Cabin"/>
                <a:ea typeface="Cabin"/>
                <a:cs typeface="Cabin"/>
                <a:sym typeface="Cabin"/>
              </a:rPr>
              <a:t>Jigsaw your learning:  EACH TEACH </a:t>
            </a:r>
          </a:p>
          <a:p>
            <a:pPr algn="l" rtl="0" lvl="2" marR="0" indent="-1333500" marL="2540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Discussion Roundtable pg. 79</a:t>
            </a:r>
          </a:p>
          <a:p>
            <a:pPr algn="l" rtl="0" lvl="2" marR="0" indent="-1333500" marL="2540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Collaborative Poster pgs. 79 to 81</a:t>
            </a:r>
          </a:p>
          <a:p>
            <a:pPr algn="l" rtl="0" lvl="2" marR="0" indent="-1333500" marL="2540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Reciprocal Teaching pgs. 81 to 84</a:t>
            </a:r>
          </a:p>
          <a:p>
            <a:pPr algn="l" rtl="0" lvl="2" marR="0" indent="-1333500" marL="2540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Jigsaw pg.84 to 86</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Connections </a:t>
            </a:r>
          </a:p>
        </p:txBody>
      </p:sp>
      <p:sp>
        <p:nvSpPr>
          <p:cNvPr id="144" name="Shape 144"/>
          <p:cNvSpPr txBox="1"/>
          <p:nvPr>
            <p:ph idx="1" type="body"/>
          </p:nvPr>
        </p:nvSpPr>
        <p:spPr>
          <a:xfrm>
            <a:off y="3009900" x="1270000"/>
            <a:ext cy="5714999" cx="10464800"/>
          </a:xfrm>
          <a:prstGeom prst="rect">
            <a:avLst/>
          </a:prstGeom>
          <a:noFill/>
          <a:ln>
            <a:noFill/>
          </a:ln>
        </p:spPr>
        <p:txBody>
          <a:bodyPr bIns="0" rIns="0" lIns="0" tIns="0" anchor="t" anchorCtr="0">
            <a:noAutofit/>
          </a:bodyPr>
          <a:lstStyle/>
          <a:p>
            <a:pPr algn="l" rtl="0" lvl="0" marR="0" indent="-1333500" marL="1651000">
              <a:spcBef>
                <a:spcPts val="0"/>
              </a:spcBef>
              <a:buClr>
                <a:srgbClr val="000000"/>
              </a:buClr>
              <a:buSzPct val="171000"/>
              <a:buFont typeface="Cabin"/>
              <a:buChar char="•"/>
            </a:pPr>
            <a:r>
              <a:rPr strike="noStrike" u="none" b="0" cap="none" baseline="0" sz="4200" lang="en-US" i="0">
                <a:latin typeface="Cabin"/>
                <a:ea typeface="Cabin"/>
                <a:cs typeface="Cabin"/>
                <a:sym typeface="Cabin"/>
              </a:rPr>
              <a:t>Basic Group Work</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Productive Group Work </a:t>
            </a:r>
          </a:p>
          <a:p>
            <a:pPr algn="l" rtl="0" lvl="0" marR="0" indent="-115443" marL="889000">
              <a:spcBef>
                <a:spcPts val="2400"/>
              </a:spcBef>
              <a:buFont typeface="Cabin"/>
              <a:buNone/>
            </a:pPr>
            <a:r>
              <a:t/>
            </a:r>
            <a:endParaRPr strike="noStrike" u="none" b="0" cap="none" baseline="0" sz="4200" i="0">
              <a:latin typeface="Cabin"/>
              <a:ea typeface="Cabin"/>
              <a:cs typeface="Cabin"/>
              <a:sym typeface="Cabin"/>
            </a:endParaRPr>
          </a:p>
          <a:p>
            <a:pPr algn="l" rtl="0" lvl="0" marR="0" indent="-115443" marL="889000">
              <a:spcBef>
                <a:spcPts val="2400"/>
              </a:spcBef>
              <a:buFont typeface="Cabin"/>
              <a:buNone/>
            </a:pPr>
            <a:r>
              <a:t/>
            </a:r>
            <a:endParaRPr strike="noStrike" u="none" b="0" cap="none" baseline="0" sz="4200" i="0">
              <a:latin typeface="Cabin"/>
              <a:ea typeface="Cabin"/>
              <a:cs typeface="Cabin"/>
              <a:sym typeface="Cabin"/>
            </a:endParaRPr>
          </a:p>
          <a:p>
            <a:pPr algn="l" rtl="0" lvl="0" marR="0" indent="-115443" marL="889000">
              <a:spcBef>
                <a:spcPts val="2400"/>
              </a:spcBef>
              <a:buFont typeface="Cabin"/>
              <a:buNone/>
            </a:pPr>
            <a:r>
              <a:t/>
            </a:r>
            <a:endParaRPr strike="noStrike" u="none" b="0" cap="none" baseline="0" sz="4200" i="0">
              <a:latin typeface="Cabin"/>
              <a:ea typeface="Cabin"/>
              <a:cs typeface="Cabin"/>
              <a:sym typeface="Cabin"/>
            </a:endParaRP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Size of the Group</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Method for Constructing the Group</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Length of Time</a:t>
            </a:r>
          </a:p>
          <a:p>
            <a:pPr algn="l" rtl="0" lvl="0" marR="0" indent="-1333500" marL="1651000">
              <a:spcBef>
                <a:spcPts val="2400"/>
              </a:spcBef>
              <a:buClr>
                <a:srgbClr val="000000"/>
              </a:buClr>
              <a:buSzPct val="171000"/>
              <a:buFont typeface="Cabin"/>
              <a:buChar char="•"/>
            </a:pPr>
            <a:r>
              <a:rPr strike="noStrike" u="none" b="0" cap="none" baseline="0" sz="4200" lang="en-US" i="0">
                <a:latin typeface="Cabin"/>
                <a:ea typeface="Cabin"/>
                <a:cs typeface="Cabin"/>
                <a:sym typeface="Cabin"/>
              </a:rPr>
              <a:t>Assignment of Roles</a:t>
            </a:r>
          </a:p>
        </p:txBody>
      </p:sp>
      <p:sp>
        <p:nvSpPr>
          <p:cNvPr id="145" name="Shape 145"/>
          <p:cNvSpPr/>
          <p:nvPr/>
        </p:nvSpPr>
        <p:spPr>
          <a:xfrm>
            <a:off y="2184399" x="909616"/>
            <a:ext cy="800100" cx="4190107"/>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800" lang="en-US" i="0">
                <a:latin typeface="Cabin"/>
                <a:ea typeface="Cabin"/>
                <a:cs typeface="Cabin"/>
                <a:sym typeface="Cabin"/>
              </a:rPr>
              <a:t>Types of Groups</a:t>
            </a:r>
          </a:p>
        </p:txBody>
      </p:sp>
      <p:sp>
        <p:nvSpPr>
          <p:cNvPr id="146" name="Shape 146"/>
          <p:cNvSpPr/>
          <p:nvPr/>
        </p:nvSpPr>
        <p:spPr>
          <a:xfrm>
            <a:off y="2082799" x="6115971"/>
            <a:ext cy="800100" cx="5689998"/>
          </a:xfrm>
          <a:prstGeom prst="rect">
            <a:avLst/>
          </a:prstGeom>
          <a:noFill/>
          <a:ln>
            <a:noFill/>
          </a:ln>
        </p:spPr>
        <p:txBody>
          <a:bodyPr bIns="50800" rIns="50800" lIns="50800" tIns="50800" anchor="ctr" anchorCtr="0">
            <a:noAutofit/>
          </a:bodyPr>
          <a:lstStyle/>
          <a:p>
            <a:pPr algn="ctr" rtl="0" lvl="0" marR="0" indent="0" marL="0">
              <a:spcBef>
                <a:spcPts val="0"/>
              </a:spcBef>
              <a:buSzPct val="25000"/>
              <a:buNone/>
            </a:pPr>
            <a:r>
              <a:rPr strike="noStrike" u="none" b="0" cap="none" baseline="0" sz="4800" lang="en-US" i="0">
                <a:latin typeface="Cabin"/>
                <a:ea typeface="Cabin"/>
                <a:cs typeface="Cabin"/>
                <a:sym typeface="Cabin"/>
              </a:rPr>
              <a:t>Patterns of Interaction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6400" lang="en-US" i="0">
                <a:latin typeface="Cabin"/>
                <a:ea typeface="Cabin"/>
                <a:cs typeface="Cabin"/>
                <a:sym typeface="Cabin"/>
              </a:rPr>
              <a:t>How Proficient Collaborators Think and Act</a:t>
            </a:r>
          </a:p>
        </p:txBody>
      </p:sp>
      <p:sp>
        <p:nvSpPr>
          <p:cNvPr id="152" name="Shape 152"/>
          <p:cNvSpPr txBox="1"/>
          <p:nvPr>
            <p:ph idx="1" type="body"/>
          </p:nvPr>
        </p:nvSpPr>
        <p:spPr>
          <a:xfrm>
            <a:off y="2768600" x="1270000"/>
            <a:ext cy="5714999" cx="10464800"/>
          </a:xfrm>
          <a:prstGeom prst="rect">
            <a:avLst/>
          </a:prstGeom>
          <a:noFill/>
          <a:ln>
            <a:noFill/>
          </a:ln>
        </p:spPr>
        <p:txBody>
          <a:bodyPr bIns="0" rIns="0" lIns="0" tIns="0" anchor="ctr" anchorCtr="0">
            <a:noAutofit/>
          </a:bodyPr>
          <a:lstStyle/>
          <a:p>
            <a:pPr algn="l" rtl="0" lvl="0" marR="0" indent="-1333500" marL="1651000">
              <a:spcBef>
                <a:spcPts val="0"/>
              </a:spcBef>
              <a:buClr>
                <a:srgbClr val="000000"/>
              </a:buClr>
              <a:buSzPct val="171000"/>
              <a:buFont typeface="Arial"/>
              <a:buChar char="•"/>
            </a:pPr>
            <a:r>
              <a:rPr strike="noStrike" u="none" b="0" cap="none" baseline="0" sz="4200" lang="en-US" i="0"/>
              <a:t>Kids are not born knowing how to work effectively in small groups; we have to show them explicitly.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y="0" x="0"/>
          <a:ext cy="0" cx="0"/>
          <a:chOff y="0" x="0"/>
          <a:chExt cy="0" cx="0"/>
        </a:xfrm>
      </p:grpSpPr>
      <p:sp>
        <p:nvSpPr>
          <p:cNvPr id="157" name="Shape 157"/>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6400" lang="en-US" i="0">
                <a:latin typeface="Cabin"/>
                <a:ea typeface="Cabin"/>
                <a:cs typeface="Cabin"/>
                <a:sym typeface="Cabin"/>
              </a:rPr>
              <a:t>How Proficient Collaborators Think and Act</a:t>
            </a:r>
          </a:p>
        </p:txBody>
      </p:sp>
      <p:sp>
        <p:nvSpPr>
          <p:cNvPr id="158" name="Shape 158"/>
          <p:cNvSpPr txBox="1"/>
          <p:nvPr>
            <p:ph idx="1" type="body"/>
          </p:nvPr>
        </p:nvSpPr>
        <p:spPr>
          <a:xfrm>
            <a:off y="2768600" x="1270000"/>
            <a:ext cy="5714999" cx="10464800"/>
          </a:xfrm>
          <a:prstGeom prst="rect">
            <a:avLst/>
          </a:prstGeom>
          <a:noFill/>
          <a:ln>
            <a:noFill/>
          </a:ln>
        </p:spPr>
        <p:txBody>
          <a:bodyPr bIns="0" rIns="0" lIns="0" tIns="0" anchor="ctr" anchorCtr="0">
            <a:noAutofit/>
          </a:bodyPr>
          <a:lstStyle/>
          <a:p>
            <a:pPr algn="l" rtl="0" lvl="0" marR="0" indent="-1333500" marL="1651000">
              <a:spcBef>
                <a:spcPts val="0"/>
              </a:spcBef>
              <a:buClr>
                <a:srgbClr val="000000"/>
              </a:buClr>
              <a:buSzPct val="171000"/>
              <a:buFont typeface="Arial"/>
              <a:buChar char="•"/>
            </a:pPr>
            <a:r>
              <a:rPr strike="noStrike" u="none" b="0" cap="none" baseline="0" sz="4200" lang="en-US" i="0"/>
              <a:t>Which of these strategies do you use? do your students use?</a:t>
            </a:r>
          </a:p>
          <a:p>
            <a:pPr algn="l" rtl="0" lvl="0" marR="0" indent="-1333500" marL="1651000">
              <a:spcBef>
                <a:spcPts val="2400"/>
              </a:spcBef>
              <a:buClr>
                <a:srgbClr val="000000"/>
              </a:buClr>
              <a:buSzPct val="171000"/>
              <a:buFont typeface="Arial"/>
              <a:buChar char="•"/>
            </a:pPr>
            <a:r>
              <a:rPr strike="noStrike" u="none" b="0" cap="none" baseline="0" sz="4200" lang="en-US" i="0"/>
              <a:t>Which of these strategies might need to be modeled and practiced to encourage students/adults to use?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pic>
        <p:nvPicPr>
          <p:cNvPr id="163" name="Shape 163"/>
          <p:cNvPicPr preferRelativeResize="0"/>
          <p:nvPr/>
        </p:nvPicPr>
        <p:blipFill rotWithShape="1">
          <a:blip r:embed="rId3">
            <a:alphaModFix/>
          </a:blip>
          <a:srcRect t="1900" b="0" r="5352" l="3753"/>
          <a:stretch/>
        </p:blipFill>
        <p:spPr>
          <a:xfrm>
            <a:off y="4146550" x="6572249"/>
            <a:ext cy="3292474" cx="5295901"/>
          </a:xfrm>
          <a:prstGeom prst="rect">
            <a:avLst/>
          </a:prstGeom>
          <a:noFill/>
          <a:ln>
            <a:noFill/>
          </a:ln>
        </p:spPr>
      </p:pic>
      <p:sp>
        <p:nvSpPr>
          <p:cNvPr id="164" name="Shape 164"/>
          <p:cNvSpPr txBox="1"/>
          <p:nvPr>
            <p:ph type="title"/>
          </p:nvPr>
        </p:nvSpPr>
        <p:spPr>
          <a:xfrm>
            <a:off y="254000" x="1269998"/>
            <a:ext cy="2438399" cx="10464803"/>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Paired Verbal Fluency</a:t>
            </a:r>
          </a:p>
        </p:txBody>
      </p:sp>
      <p:sp>
        <p:nvSpPr>
          <p:cNvPr id="165" name="Shape 165"/>
          <p:cNvSpPr txBox="1"/>
          <p:nvPr>
            <p:ph idx="1" type="body"/>
          </p:nvPr>
        </p:nvSpPr>
        <p:spPr>
          <a:xfrm>
            <a:off y="3263900" x="406400"/>
            <a:ext cy="5778499" cx="6375399"/>
          </a:xfrm>
          <a:prstGeom prst="rect">
            <a:avLst/>
          </a:prstGeom>
          <a:noFill/>
          <a:ln>
            <a:noFill/>
          </a:ln>
        </p:spPr>
        <p:txBody>
          <a:bodyPr bIns="0" rIns="0" lIns="0" tIns="0" anchor="ctr" anchorCtr="0">
            <a:noAutofit/>
          </a:bodyPr>
          <a:lstStyle/>
          <a:p>
            <a:pPr algn="l" rtl="0" lvl="0" marR="0" indent="-1974848" marL="2292348">
              <a:spcBef>
                <a:spcPts val="0"/>
              </a:spcBef>
              <a:buClr>
                <a:srgbClr val="000000"/>
              </a:buClr>
              <a:buSzPct val="171000"/>
              <a:buFont typeface="Cabin"/>
              <a:buChar char="•"/>
            </a:pPr>
            <a:r>
              <a:rPr strike="noStrike" u="none" b="0" cap="none" baseline="0" sz="4800" lang="en-US" i="0">
                <a:latin typeface="Cabin"/>
                <a:ea typeface="Cabin"/>
                <a:cs typeface="Cabin"/>
                <a:sym typeface="Cabin"/>
              </a:rPr>
              <a:t>Letter off A – B</a:t>
            </a:r>
          </a:p>
          <a:p>
            <a:pPr algn="l" rtl="0" lvl="0" marR="0" indent="-1974848" marL="2292348">
              <a:spcBef>
                <a:spcPts val="3800"/>
              </a:spcBef>
              <a:buClr>
                <a:srgbClr val="000000"/>
              </a:buClr>
              <a:buSzPct val="171000"/>
              <a:buFont typeface="Cabin"/>
              <a:buChar char="•"/>
            </a:pPr>
            <a:r>
              <a:rPr strike="noStrike" u="none" b="0" cap="none" baseline="0" sz="4800" lang="en-US" i="0">
                <a:latin typeface="Cabin"/>
                <a:ea typeface="Cabin"/>
                <a:cs typeface="Cabin"/>
                <a:sym typeface="Cabin"/>
              </a:rPr>
              <a:t>Take turns talking about topic</a:t>
            </a:r>
          </a:p>
          <a:p>
            <a:pPr algn="l" rtl="0" lvl="0" marR="0" indent="-1974848" marL="2292348">
              <a:spcBef>
                <a:spcPts val="3800"/>
              </a:spcBef>
              <a:buClr>
                <a:srgbClr val="000000"/>
              </a:buClr>
              <a:buSzPct val="171000"/>
              <a:buFont typeface="Cabin"/>
              <a:buChar char="•"/>
            </a:pPr>
            <a:r>
              <a:rPr strike="noStrike" u="none" b="0" cap="none" baseline="0" sz="4800" lang="en-US" i="0">
                <a:latin typeface="Cabin"/>
                <a:ea typeface="Cabin"/>
                <a:cs typeface="Cabin"/>
                <a:sym typeface="Cabin"/>
              </a:rPr>
              <a:t>Do not repeat anything already said</a:t>
            </a:r>
          </a:p>
          <a:p>
            <a:pPr algn="l" rtl="0" lvl="0" marR="0" indent="-1974848" marL="2292348">
              <a:spcBef>
                <a:spcPts val="3800"/>
              </a:spcBef>
              <a:buClr>
                <a:srgbClr val="000000"/>
              </a:buClr>
              <a:buSzPct val="171000"/>
              <a:buFont typeface="Cabin"/>
              <a:buChar char="•"/>
            </a:pPr>
            <a:r>
              <a:rPr strike="noStrike" u="none" b="0" cap="none" baseline="0" sz="4800" lang="en-US" i="0">
                <a:latin typeface="Cabin"/>
                <a:ea typeface="Cabin"/>
                <a:cs typeface="Cabin"/>
                <a:sym typeface="Cabin"/>
              </a:rPr>
              <a:t>Three rounds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pic>
        <p:nvPicPr>
          <p:cNvPr id="170" name="Shape 170"/>
          <p:cNvPicPr preferRelativeResize="0"/>
          <p:nvPr/>
        </p:nvPicPr>
        <p:blipFill rotWithShape="1">
          <a:blip r:embed="rId3">
            <a:alphaModFix/>
          </a:blip>
          <a:srcRect t="0" b="0" r="12991" l="13051"/>
          <a:stretch/>
        </p:blipFill>
        <p:spPr>
          <a:xfrm>
            <a:off y="2768600" x="6299200"/>
            <a:ext cy="5473700" cx="5397500"/>
          </a:xfrm>
          <a:prstGeom prst="rect">
            <a:avLst/>
          </a:prstGeom>
          <a:noFill/>
          <a:ln>
            <a:noFill/>
          </a:ln>
        </p:spPr>
      </p:pic>
      <p:sp>
        <p:nvSpPr>
          <p:cNvPr id="171" name="Shape 171"/>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Paired Verbal Fluency</a:t>
            </a:r>
          </a:p>
        </p:txBody>
      </p:sp>
      <p:sp>
        <p:nvSpPr>
          <p:cNvPr id="172" name="Shape 172"/>
          <p:cNvSpPr txBox="1"/>
          <p:nvPr>
            <p:ph idx="1" type="body"/>
          </p:nvPr>
        </p:nvSpPr>
        <p:spPr>
          <a:xfrm>
            <a:off y="2209800" x="419100"/>
            <a:ext cy="5714999" cx="5588000"/>
          </a:xfrm>
          <a:prstGeom prst="rect">
            <a:avLst/>
          </a:prstGeom>
          <a:noFill/>
          <a:ln>
            <a:noFill/>
          </a:ln>
        </p:spPr>
        <p:txBody>
          <a:bodyPr bIns="0" rIns="0" lIns="0" tIns="0" anchor="ctr" anchorCtr="0">
            <a:noAutofit/>
          </a:bodyPr>
          <a:lstStyle/>
          <a:p>
            <a:pPr algn="l" rtl="0" lvl="0" marR="0" indent="-1978482" marL="2295982">
              <a:spcBef>
                <a:spcPts val="0"/>
              </a:spcBef>
              <a:buClr>
                <a:srgbClr val="000000"/>
              </a:buClr>
              <a:buSzPct val="171000"/>
              <a:buFont typeface="Cabin"/>
              <a:buChar char="•"/>
            </a:pPr>
            <a:r>
              <a:rPr strike="noStrike" u="none" b="0" cap="none" baseline="0" sz="4800" lang="en-US" i="0">
                <a:latin typeface="Cabin"/>
                <a:ea typeface="Cabin"/>
                <a:cs typeface="Cabin"/>
                <a:sym typeface="Cabin"/>
              </a:rPr>
              <a:t>Talk about all that you NOW know around “Collaboration”.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pic>
        <p:nvPicPr>
          <p:cNvPr id="53" name="Shape 53"/>
          <p:cNvPicPr preferRelativeResize="0"/>
          <p:nvPr/>
        </p:nvPicPr>
        <p:blipFill rotWithShape="1">
          <a:blip r:embed="rId3">
            <a:alphaModFix/>
          </a:blip>
          <a:srcRect t="9280" b="3943" r="16860" l="17401"/>
          <a:stretch/>
        </p:blipFill>
        <p:spPr>
          <a:xfrm>
            <a:off y="3276599" x="6350000"/>
            <a:ext cy="4749800" cx="6476999"/>
          </a:xfrm>
          <a:prstGeom prst="rect">
            <a:avLst/>
          </a:prstGeom>
          <a:noFill/>
          <a:ln>
            <a:noFill/>
          </a:ln>
        </p:spPr>
      </p:pic>
      <p:sp>
        <p:nvSpPr>
          <p:cNvPr id="54" name="Shape 54"/>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Mix Pair Freeze</a:t>
            </a:r>
          </a:p>
        </p:txBody>
      </p:sp>
      <p:sp>
        <p:nvSpPr>
          <p:cNvPr id="55" name="Shape 55"/>
          <p:cNvSpPr txBox="1"/>
          <p:nvPr>
            <p:ph idx="1" type="body"/>
          </p:nvPr>
        </p:nvSpPr>
        <p:spPr>
          <a:xfrm>
            <a:off y="2768600" x="254000"/>
            <a:ext cy="5714999" cx="6057899"/>
          </a:xfrm>
          <a:prstGeom prst="rect">
            <a:avLst/>
          </a:prstGeom>
          <a:noFill/>
          <a:ln>
            <a:noFill/>
          </a:ln>
        </p:spPr>
        <p:txBody>
          <a:bodyPr bIns="0" rIns="0" lIns="0" tIns="0" anchor="ctr" anchorCtr="0">
            <a:noAutofit/>
          </a:bodyPr>
          <a:lstStyle/>
          <a:p>
            <a:pPr algn="l" rtl="0" lvl="0" marR="0" indent="-1112896" marL="1430396">
              <a:spcBef>
                <a:spcPts val="0"/>
              </a:spcBef>
              <a:buClr>
                <a:srgbClr val="000000"/>
              </a:buClr>
              <a:buSzPct val="171000"/>
              <a:buFont typeface="Cabin"/>
              <a:buChar char="•"/>
            </a:pPr>
            <a:r>
              <a:rPr strike="noStrike" u="none" b="0" cap="none" baseline="0" sz="3600" lang="en-US" i="1">
                <a:latin typeface="Cabin"/>
                <a:ea typeface="Cabin"/>
                <a:cs typeface="Cabin"/>
                <a:sym typeface="Cabin"/>
              </a:rPr>
              <a:t>A significant body of evidence suggests that regardless of the subject matter or content area, students learn more and retain information longer when they work in small groups - </a:t>
            </a:r>
            <a:r>
              <a:rPr strike="noStrike" u="none" b="0" cap="none" baseline="0" sz="1800" lang="en-US" i="1">
                <a:latin typeface="Cabin"/>
                <a:ea typeface="Cabin"/>
                <a:cs typeface="Cabin"/>
                <a:sym typeface="Cabin"/>
              </a:rPr>
              <a:t>Dean et al.., 2012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y="0" x="0"/>
          <a:ext cy="0" cx="0"/>
          <a:chOff y="0" x="0"/>
          <a:chExt cy="0" cx="0"/>
        </a:xfrm>
      </p:grpSpPr>
      <p:pic>
        <p:nvPicPr>
          <p:cNvPr id="177" name="Shape 177"/>
          <p:cNvPicPr preferRelativeResize="0"/>
          <p:nvPr/>
        </p:nvPicPr>
        <p:blipFill rotWithShape="1">
          <a:blip r:embed="rId3">
            <a:alphaModFix/>
          </a:blip>
          <a:srcRect t="0" b="0" r="6728" l="4176"/>
          <a:stretch/>
        </p:blipFill>
        <p:spPr>
          <a:xfrm>
            <a:off y="2882900" x="5880098"/>
            <a:ext cy="5473700" cx="6502401"/>
          </a:xfrm>
          <a:prstGeom prst="rect">
            <a:avLst/>
          </a:prstGeom>
          <a:noFill/>
          <a:ln>
            <a:noFill/>
          </a:ln>
        </p:spPr>
      </p:pic>
      <p:sp>
        <p:nvSpPr>
          <p:cNvPr id="178" name="Shape 178"/>
          <p:cNvSpPr txBox="1"/>
          <p:nvPr>
            <p:ph idx="1" type="body"/>
          </p:nvPr>
        </p:nvSpPr>
        <p:spPr>
          <a:xfrm>
            <a:off y="2400300" x="0"/>
            <a:ext cy="5714999" cx="5803900"/>
          </a:xfrm>
          <a:prstGeom prst="rect">
            <a:avLst/>
          </a:prstGeom>
          <a:noFill/>
          <a:ln>
            <a:noFill/>
          </a:ln>
        </p:spPr>
        <p:txBody>
          <a:bodyPr bIns="0" rIns="0" lIns="0" tIns="0" anchor="ctr" anchorCtr="0">
            <a:noAutofit/>
          </a:bodyPr>
          <a:lstStyle/>
          <a:p>
            <a:pPr algn="l" rtl="0" lvl="0" marR="0" indent="-1318986" marL="1318986">
              <a:spcBef>
                <a:spcPts val="0"/>
              </a:spcBef>
              <a:buClr>
                <a:srgbClr val="000000"/>
              </a:buClr>
              <a:buSzPct val="171000"/>
              <a:buFont typeface="Cabin"/>
              <a:buChar char="•"/>
            </a:pPr>
            <a:r>
              <a:rPr strike="noStrike" u="none" b="0" cap="none" baseline="0" sz="4800" lang="en-US" i="0">
                <a:latin typeface="Cabin"/>
                <a:ea typeface="Cabin"/>
                <a:cs typeface="Cabin"/>
                <a:sym typeface="Cabin"/>
              </a:rPr>
              <a:t>Where is your thinking now around “Collaboration”?</a:t>
            </a:r>
          </a:p>
        </p:txBody>
      </p:sp>
      <p:sp>
        <p:nvSpPr>
          <p:cNvPr id="179" name="Shape 179"/>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Back to your Foldable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pic>
        <p:nvPicPr>
          <p:cNvPr id="60" name="Shape 60"/>
          <p:cNvPicPr preferRelativeResize="0"/>
          <p:nvPr/>
        </p:nvPicPr>
        <p:blipFill rotWithShape="1">
          <a:blip r:embed="rId3">
            <a:alphaModFix/>
          </a:blip>
          <a:srcRect t="0" b="14" r="27037" l="27057"/>
          <a:stretch/>
        </p:blipFill>
        <p:spPr>
          <a:xfrm>
            <a:off y="2273160" x="7042150"/>
            <a:ext cy="5198814" cx="5156199"/>
          </a:xfrm>
          <a:prstGeom prst="rect">
            <a:avLst/>
          </a:prstGeom>
          <a:noFill/>
          <a:ln>
            <a:noFill/>
          </a:ln>
        </p:spPr>
      </p:pic>
      <p:sp>
        <p:nvSpPr>
          <p:cNvPr id="61" name="Shape 61"/>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Pair Square</a:t>
            </a:r>
          </a:p>
        </p:txBody>
      </p:sp>
      <p:sp>
        <p:nvSpPr>
          <p:cNvPr id="62" name="Shape 62"/>
          <p:cNvSpPr txBox="1"/>
          <p:nvPr>
            <p:ph idx="1" type="body"/>
          </p:nvPr>
        </p:nvSpPr>
        <p:spPr>
          <a:xfrm>
            <a:off y="2501900" x="330200"/>
            <a:ext cy="5714999" cx="6616699"/>
          </a:xfrm>
          <a:prstGeom prst="rect">
            <a:avLst/>
          </a:prstGeom>
          <a:noFill/>
          <a:ln>
            <a:noFill/>
          </a:ln>
        </p:spPr>
        <p:txBody>
          <a:bodyPr bIns="0" rIns="0" lIns="0" tIns="0" anchor="ctr" anchorCtr="0">
            <a:noAutofit/>
          </a:bodyPr>
          <a:lstStyle/>
          <a:p>
            <a:pPr algn="l" rtl="0" lvl="0" marR="0" indent="-1112896" marL="1430396">
              <a:spcBef>
                <a:spcPts val="0"/>
              </a:spcBef>
              <a:buClr>
                <a:srgbClr val="000000"/>
              </a:buClr>
              <a:buSzPct val="171000"/>
              <a:buFont typeface="Cabin"/>
              <a:buChar char="•"/>
            </a:pPr>
            <a:r>
              <a:rPr strike="noStrike" u="none" b="0" cap="none" baseline="0" sz="3600" lang="en-US" i="0">
                <a:latin typeface="Cabin"/>
                <a:ea typeface="Cabin"/>
                <a:cs typeface="Cabin"/>
                <a:sym typeface="Cabin"/>
              </a:rPr>
              <a:t>Students who work in collaborative groups appear more satisfied with their classes, complete more assignments, and generally like school better - </a:t>
            </a:r>
            <a:r>
              <a:rPr strike="noStrike" u="none" b="0" cap="none" baseline="0" sz="1800" lang="en-US" i="0">
                <a:latin typeface="Cabin"/>
                <a:ea typeface="Cabin"/>
                <a:cs typeface="Cabin"/>
                <a:sym typeface="Cabin"/>
              </a:rPr>
              <a:t>Summers 2006</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pic>
        <p:nvPicPr>
          <p:cNvPr id="67" name="Shape 67"/>
          <p:cNvPicPr preferRelativeResize="0"/>
          <p:nvPr/>
        </p:nvPicPr>
        <p:blipFill rotWithShape="1">
          <a:blip r:embed="rId3">
            <a:alphaModFix/>
          </a:blip>
          <a:srcRect t="0" b="0" r="10048" l="10160"/>
          <a:stretch/>
        </p:blipFill>
        <p:spPr>
          <a:xfrm>
            <a:off y="2882900" x="6559549"/>
            <a:ext cy="4069398" cx="5041902"/>
          </a:xfrm>
          <a:prstGeom prst="rect">
            <a:avLst/>
          </a:prstGeom>
          <a:noFill/>
          <a:ln>
            <a:noFill/>
          </a:ln>
        </p:spPr>
      </p:pic>
      <p:sp>
        <p:nvSpPr>
          <p:cNvPr id="68" name="Shape 68"/>
          <p:cNvSpPr txBox="1"/>
          <p:nvPr>
            <p:ph type="title"/>
          </p:nvPr>
        </p:nvSpPr>
        <p:spPr>
          <a:xfrm>
            <a:off y="-16002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Stir the Classroom</a:t>
            </a:r>
          </a:p>
        </p:txBody>
      </p:sp>
      <p:sp>
        <p:nvSpPr>
          <p:cNvPr id="69" name="Shape 69"/>
          <p:cNvSpPr txBox="1"/>
          <p:nvPr>
            <p:ph idx="1" type="body"/>
          </p:nvPr>
        </p:nvSpPr>
        <p:spPr>
          <a:xfrm>
            <a:off y="1336278" x="310155"/>
            <a:ext cy="7162801" cx="6604001"/>
          </a:xfrm>
          <a:prstGeom prst="rect">
            <a:avLst/>
          </a:prstGeom>
          <a:noFill/>
          <a:ln>
            <a:noFill/>
          </a:ln>
        </p:spPr>
        <p:txBody>
          <a:bodyPr bIns="0" rIns="0" lIns="0" tIns="0" anchor="ctr" anchorCtr="0">
            <a:noAutofit/>
          </a:bodyPr>
          <a:lstStyle/>
          <a:p>
            <a:pPr algn="l" rtl="0" lvl="0" marR="0" indent="0" marL="0">
              <a:spcBef>
                <a:spcPts val="0"/>
              </a:spcBef>
              <a:buSzPct val="25000"/>
              <a:buFont typeface="Helvetica Neue"/>
              <a:buNone/>
            </a:pPr>
            <a:r>
              <a:rPr strike="noStrike" u="none" b="1" cap="none" baseline="0" sz="3800" lang="en-US" i="0">
                <a:latin typeface="Helvetica Neue"/>
                <a:ea typeface="Helvetica Neue"/>
                <a:cs typeface="Helvetica Neue"/>
                <a:sym typeface="Helvetica Neue"/>
              </a:rPr>
              <a:t>Students will be expected to collaborate in teams, express their ideas, and listen to one another as they communicate with purpose.   They will be required to think critically together and express their thoughts in coherent ways for a variety of different applications. </a:t>
            </a:r>
            <a:r>
              <a:rPr strike="noStrike" u="none" b="0" cap="none" baseline="0" sz="2600" lang="en-US" i="1">
                <a:latin typeface="Helvetica Neue"/>
                <a:ea typeface="Helvetica Neue"/>
                <a:cs typeface="Helvetica Neue"/>
                <a:sym typeface="Helvetica Neue"/>
              </a:rPr>
              <a:t>Common Core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pic>
        <p:nvPicPr>
          <p:cNvPr id="74" name="Shape 74"/>
          <p:cNvPicPr preferRelativeResize="0"/>
          <p:nvPr/>
        </p:nvPicPr>
        <p:blipFill rotWithShape="1">
          <a:blip r:embed="rId3">
            <a:alphaModFix/>
          </a:blip>
          <a:srcRect t="0" b="5567" r="4889" l="1923"/>
          <a:stretch/>
        </p:blipFill>
        <p:spPr>
          <a:xfrm>
            <a:off y="3187700" x="5918198"/>
            <a:ext cy="5168900" cx="6769100"/>
          </a:xfrm>
          <a:prstGeom prst="rect">
            <a:avLst/>
          </a:prstGeom>
          <a:noFill/>
          <a:ln>
            <a:noFill/>
          </a:ln>
        </p:spPr>
      </p:pic>
      <p:sp>
        <p:nvSpPr>
          <p:cNvPr id="75" name="Shape 75"/>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Outcomes</a:t>
            </a:r>
          </a:p>
        </p:txBody>
      </p:sp>
      <p:sp>
        <p:nvSpPr>
          <p:cNvPr id="76" name="Shape 76"/>
          <p:cNvSpPr txBox="1"/>
          <p:nvPr>
            <p:ph idx="1" type="body"/>
          </p:nvPr>
        </p:nvSpPr>
        <p:spPr>
          <a:xfrm>
            <a:off y="2921000" x="-254000"/>
            <a:ext cy="5714999" cx="6896100"/>
          </a:xfrm>
          <a:prstGeom prst="rect">
            <a:avLst/>
          </a:prstGeom>
          <a:noFill/>
          <a:ln>
            <a:noFill/>
          </a:ln>
        </p:spPr>
        <p:txBody>
          <a:bodyPr bIns="0" rIns="0" lIns="0" tIns="0" anchor="ctr" anchorCtr="0">
            <a:noAutofit/>
          </a:bodyPr>
          <a:lstStyle/>
          <a:p>
            <a:pPr algn="l" rtl="0" lvl="0" marR="0" indent="-1112896" marL="1430396">
              <a:spcBef>
                <a:spcPts val="0"/>
              </a:spcBef>
              <a:buClr>
                <a:srgbClr val="000000"/>
              </a:buClr>
              <a:buSzPct val="171000"/>
              <a:buFont typeface="Cabin"/>
              <a:buChar char="•"/>
            </a:pPr>
            <a:r>
              <a:rPr strike="noStrike" u="none" b="0" cap="none" baseline="0" sz="3600" lang="en-US" i="0">
                <a:latin typeface="Cabin"/>
                <a:ea typeface="Cabin"/>
                <a:cs typeface="Cabin"/>
                <a:sym typeface="Cabin"/>
              </a:rPr>
              <a:t>To work collaboratively to deepen our understandings around the GRR</a:t>
            </a:r>
          </a:p>
          <a:p>
            <a:pPr algn="l" rtl="0" lvl="0" marR="0" indent="-1112896" marL="1430396">
              <a:spcBef>
                <a:spcPts val="3800"/>
              </a:spcBef>
              <a:buClr>
                <a:srgbClr val="000000"/>
              </a:buClr>
              <a:buSzPct val="171000"/>
              <a:buFont typeface="Cabin"/>
              <a:buChar char="•"/>
            </a:pPr>
            <a:r>
              <a:rPr strike="noStrike" u="none" b="0" cap="none" baseline="0" sz="3600" lang="en-US" i="0">
                <a:latin typeface="Cabin"/>
                <a:ea typeface="Cabin"/>
                <a:cs typeface="Cabin"/>
                <a:sym typeface="Cabin"/>
              </a:rPr>
              <a:t>To explore collaboration from the lens of the level you teach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y="0" x="0"/>
          <a:ext cy="0" cx="0"/>
          <a:chOff y="0" x="0"/>
          <a:chExt cy="0" cx="0"/>
        </a:xfrm>
      </p:grpSpPr>
      <p:sp>
        <p:nvSpPr>
          <p:cNvPr id="81" name="Shape 81"/>
          <p:cNvSpPr txBox="1"/>
          <p:nvPr>
            <p:ph type="title"/>
          </p:nvPr>
        </p:nvSpPr>
        <p:spPr>
          <a:xfrm>
            <a:off y="254000" x="1270000"/>
            <a:ext cy="24383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Agenda </a:t>
            </a:r>
          </a:p>
        </p:txBody>
      </p:sp>
      <p:sp>
        <p:nvSpPr>
          <p:cNvPr id="82" name="Shape 82"/>
          <p:cNvSpPr txBox="1"/>
          <p:nvPr>
            <p:ph idx="1" type="body"/>
          </p:nvPr>
        </p:nvSpPr>
        <p:spPr>
          <a:xfrm>
            <a:off y="2768600" x="1270000"/>
            <a:ext cy="7023099" cx="10464800"/>
          </a:xfrm>
          <a:prstGeom prst="rect">
            <a:avLst/>
          </a:prstGeom>
          <a:noFill/>
          <a:ln>
            <a:noFill/>
          </a:ln>
        </p:spPr>
        <p:txBody>
          <a:bodyPr bIns="0" rIns="0" lIns="0" tIns="0" anchor="ctr" anchorCtr="0">
            <a:noAutofit/>
          </a:bodyPr>
          <a:lstStyle/>
          <a:p>
            <a:pPr algn="l" rtl="0" lvl="0" marR="0" indent="-1741710" marL="2059210">
              <a:spcBef>
                <a:spcPts val="0"/>
              </a:spcBef>
              <a:buClr>
                <a:srgbClr val="000000"/>
              </a:buClr>
              <a:buSzPct val="171000"/>
              <a:buFont typeface="Cabin"/>
              <a:buChar char="•"/>
            </a:pPr>
            <a:r>
              <a:rPr strike="noStrike" u="none" b="0" cap="none" baseline="0" sz="4800" lang="en-US" i="0">
                <a:latin typeface="Cabin"/>
                <a:ea typeface="Cabin"/>
                <a:cs typeface="Cabin"/>
                <a:sym typeface="Cabin"/>
              </a:rPr>
              <a:t>Welcome / Activating Thinking</a:t>
            </a:r>
          </a:p>
          <a:p>
            <a:pPr algn="l" rtl="0" lvl="0" marR="0" indent="-1741710" marL="2059210">
              <a:spcBef>
                <a:spcPts val="2400"/>
              </a:spcBef>
              <a:buClr>
                <a:srgbClr val="000000"/>
              </a:buClr>
              <a:buSzPct val="171000"/>
              <a:buFont typeface="Cabin"/>
              <a:buChar char="•"/>
            </a:pPr>
            <a:r>
              <a:rPr strike="noStrike" u="none" b="0" cap="none" baseline="0" sz="4800" lang="en-US" i="0">
                <a:latin typeface="Cabin"/>
                <a:ea typeface="Cabin"/>
                <a:cs typeface="Cabin"/>
                <a:sym typeface="Cabin"/>
              </a:rPr>
              <a:t>Develop Deeper Understandings around The Gradual Release of Responsibility - Collaboration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ph type="title"/>
          </p:nvPr>
        </p:nvSpPr>
        <p:spPr>
          <a:xfrm>
            <a:off y="444500" x="355600"/>
            <a:ext cy="2044699" cx="122935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1" cap="none" baseline="0" sz="6935" lang="en-US" i="0">
                <a:latin typeface="Cabin"/>
                <a:ea typeface="Cabin"/>
                <a:cs typeface="Cabin"/>
                <a:sym typeface="Cabin"/>
              </a:rPr>
              <a:t>    WORKING AGREEMENT</a:t>
            </a:r>
            <a:r>
              <a:rPr strike="noStrike" u="none" b="0" cap="none" baseline="0" sz="6935" lang="en-US" i="0">
                <a:latin typeface="Cabin"/>
                <a:ea typeface="Cabin"/>
                <a:cs typeface="Cabin"/>
                <a:sym typeface="Cabin"/>
              </a:rPr>
              <a:t>S</a:t>
            </a:r>
          </a:p>
        </p:txBody>
      </p:sp>
      <p:sp>
        <p:nvSpPr>
          <p:cNvPr id="88" name="Shape 88"/>
          <p:cNvSpPr txBox="1"/>
          <p:nvPr>
            <p:ph idx="1" type="body"/>
          </p:nvPr>
        </p:nvSpPr>
        <p:spPr>
          <a:xfrm>
            <a:off y="2984500" x="355600"/>
            <a:ext cy="6324600" cx="12293599"/>
          </a:xfrm>
          <a:prstGeom prst="rect">
            <a:avLst/>
          </a:prstGeom>
          <a:noFill/>
          <a:ln>
            <a:noFill/>
          </a:ln>
        </p:spPr>
        <p:txBody>
          <a:bodyPr bIns="0" rIns="0" lIns="0" tIns="0" anchor="ctr" anchorCtr="0">
            <a:noAutofit/>
          </a:bodyPr>
          <a:lstStyle/>
          <a:p>
            <a:pPr algn="l" rtl="0" lvl="0" marR="0" indent="-2123468" marL="2440968">
              <a:spcBef>
                <a:spcPts val="0"/>
              </a:spcBef>
              <a:buClr>
                <a:srgbClr val="4A71A9"/>
              </a:buClr>
              <a:buSzPct val="170999"/>
              <a:buFont typeface="Arial"/>
              <a:buChar char="●"/>
            </a:pPr>
            <a:r>
              <a:rPr strike="noStrike" u="none" b="0" cap="none" baseline="0" sz="5300" lang="en-US" i="0">
                <a:latin typeface="Cabin"/>
                <a:ea typeface="Cabin"/>
                <a:cs typeface="Cabin"/>
                <a:sym typeface="Cabin"/>
              </a:rPr>
              <a:t>Listen with attention</a:t>
            </a:r>
          </a:p>
          <a:p>
            <a:pPr algn="l" rtl="0" lvl="0" marR="0" indent="-2123468" marL="2440968">
              <a:spcBef>
                <a:spcPts val="2400"/>
              </a:spcBef>
              <a:buClr>
                <a:srgbClr val="4A71A9"/>
              </a:buClr>
              <a:buSzPct val="170999"/>
              <a:buFont typeface="Arial"/>
              <a:buChar char="●"/>
            </a:pPr>
            <a:r>
              <a:rPr strike="noStrike" u="none" b="0" cap="none" baseline="0" sz="5300" lang="en-US" i="0">
                <a:latin typeface="Cabin"/>
                <a:ea typeface="Cabin"/>
                <a:cs typeface="Cabin"/>
                <a:sym typeface="Cabin"/>
              </a:rPr>
              <a:t>Speak with intention</a:t>
            </a:r>
          </a:p>
          <a:p>
            <a:pPr algn="l" rtl="0" lvl="0" marR="0" indent="-2123468" marL="2440968">
              <a:spcBef>
                <a:spcPts val="2400"/>
              </a:spcBef>
              <a:buClr>
                <a:srgbClr val="4A71A9"/>
              </a:buClr>
              <a:buSzPct val="170999"/>
              <a:buFont typeface="Arial"/>
              <a:buChar char="●"/>
            </a:pPr>
            <a:r>
              <a:rPr strike="noStrike" u="none" b="0" cap="none" baseline="0" sz="5300" lang="en-US" i="0">
                <a:latin typeface="Cabin"/>
                <a:ea typeface="Cabin"/>
                <a:cs typeface="Cabin"/>
                <a:sym typeface="Cabin"/>
              </a:rPr>
              <a:t>Take care of the well-being of the group</a:t>
            </a:r>
          </a:p>
          <a:p>
            <a:pPr algn="l" rtl="0" lvl="0" marR="0" indent="-2123468" marL="2440968">
              <a:spcBef>
                <a:spcPts val="2400"/>
              </a:spcBef>
              <a:buClr>
                <a:srgbClr val="4A71A9"/>
              </a:buClr>
              <a:buSzPct val="170999"/>
              <a:buFont typeface="Arial"/>
              <a:buChar char="●"/>
            </a:pPr>
            <a:r>
              <a:rPr strike="noStrike" u="none" b="0" cap="none" baseline="0" sz="5300" lang="en-US" i="0">
                <a:latin typeface="Cabin"/>
                <a:ea typeface="Cabin"/>
                <a:cs typeface="Cabin"/>
                <a:sym typeface="Cabin"/>
              </a:rPr>
              <a:t>Maintain confidentiality</a:t>
            </a:r>
          </a:p>
          <a:p>
            <a:pPr algn="l" rtl="0" lvl="0" marR="0" indent="-2123468" marL="2440968">
              <a:spcBef>
                <a:spcPts val="2400"/>
              </a:spcBef>
              <a:buClr>
                <a:srgbClr val="4A71A9"/>
              </a:buClr>
              <a:buSzPct val="170999"/>
              <a:buFont typeface="Arial"/>
              <a:buChar char="●"/>
            </a:pPr>
            <a:r>
              <a:rPr strike="noStrike" u="none" b="0" cap="none" baseline="0" sz="5300" lang="en-US" i="0">
                <a:latin typeface="Cabin"/>
                <a:ea typeface="Cabin"/>
                <a:cs typeface="Cabin"/>
                <a:sym typeface="Cabin"/>
              </a:rPr>
              <a:t>Have fun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444500" x="355600"/>
            <a:ext cy="2044699" cx="12293599"/>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1" cap="none" baseline="0" sz="7200" lang="en-US" i="0">
                <a:latin typeface="Cabin"/>
                <a:ea typeface="Cabin"/>
                <a:cs typeface="Cabin"/>
                <a:sym typeface="Cabin"/>
              </a:rPr>
              <a:t>Professional Courtesies</a:t>
            </a:r>
          </a:p>
        </p:txBody>
      </p:sp>
      <p:sp>
        <p:nvSpPr>
          <p:cNvPr id="94" name="Shape 94"/>
          <p:cNvSpPr txBox="1"/>
          <p:nvPr>
            <p:ph idx="1" type="body"/>
          </p:nvPr>
        </p:nvSpPr>
        <p:spPr>
          <a:xfrm>
            <a:off y="2984500" x="355600"/>
            <a:ext cy="6324600" cx="12293599"/>
          </a:xfrm>
          <a:prstGeom prst="rect">
            <a:avLst/>
          </a:prstGeom>
          <a:noFill/>
          <a:ln>
            <a:noFill/>
          </a:ln>
        </p:spPr>
        <p:txBody>
          <a:bodyPr bIns="0" rIns="0" lIns="0" tIns="0" anchor="ctr" anchorCtr="0">
            <a:noAutofit/>
          </a:bodyPr>
          <a:lstStyle/>
          <a:p>
            <a:pPr algn="l" rtl="0" lvl="0" marR="0" indent="-1815041" marL="2132541">
              <a:spcBef>
                <a:spcPts val="0"/>
              </a:spcBef>
              <a:buClr>
                <a:srgbClr val="4A71A9"/>
              </a:buClr>
              <a:buSzPct val="171000"/>
              <a:buFont typeface="Arial"/>
              <a:buChar char="●"/>
            </a:pPr>
            <a:r>
              <a:rPr strike="noStrike" u="none" b="0" cap="none" baseline="0" sz="4900" lang="en-US" i="0">
                <a:latin typeface="Cabin"/>
                <a:ea typeface="Cabin"/>
                <a:cs typeface="Cabin"/>
                <a:sym typeface="Cabin"/>
              </a:rPr>
              <a:t>Keep cell phones on silent</a:t>
            </a:r>
          </a:p>
          <a:p>
            <a:pPr algn="l" rtl="0" lvl="0" marR="0" indent="-1815041" marL="2132541">
              <a:spcBef>
                <a:spcPts val="2400"/>
              </a:spcBef>
              <a:buClr>
                <a:srgbClr val="4A71A9"/>
              </a:buClr>
              <a:buSzPct val="171000"/>
              <a:buFont typeface="Arial"/>
              <a:buChar char="●"/>
            </a:pPr>
            <a:r>
              <a:rPr strike="noStrike" u="none" b="0" cap="none" baseline="0" sz="4900" lang="en-US" i="0">
                <a:latin typeface="Cabin"/>
                <a:ea typeface="Cabin"/>
                <a:cs typeface="Cabin"/>
                <a:sym typeface="Cabin"/>
              </a:rPr>
              <a:t>Check e-mail during breaks</a:t>
            </a:r>
          </a:p>
          <a:p>
            <a:pPr algn="l" rtl="0" lvl="0" marR="0" indent="-1815041" marL="2132541">
              <a:spcBef>
                <a:spcPts val="2400"/>
              </a:spcBef>
              <a:buClr>
                <a:srgbClr val="4A71A9"/>
              </a:buClr>
              <a:buSzPct val="171000"/>
              <a:buFont typeface="Arial"/>
              <a:buChar char="●"/>
            </a:pPr>
            <a:r>
              <a:rPr strike="noStrike" u="none" b="0" cap="none" baseline="0" sz="4900" lang="en-US" i="0">
                <a:latin typeface="Cabin"/>
                <a:ea typeface="Cabin"/>
                <a:cs typeface="Cabin"/>
                <a:sym typeface="Cabin"/>
              </a:rPr>
              <a:t>Use laptops to support workshop learning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pic>
        <p:nvPicPr>
          <p:cNvPr id="99" name="Shape 99"/>
          <p:cNvPicPr preferRelativeResize="0"/>
          <p:nvPr/>
        </p:nvPicPr>
        <p:blipFill rotWithShape="1">
          <a:blip r:embed="rId3">
            <a:alphaModFix/>
          </a:blip>
          <a:srcRect t="7958" b="8004" r="0" l="0"/>
          <a:stretch/>
        </p:blipFill>
        <p:spPr>
          <a:xfrm>
            <a:off y="1142999" x="1996906"/>
            <a:ext cy="5054601" cx="9010987"/>
          </a:xfrm>
          <a:prstGeom prst="rect">
            <a:avLst/>
          </a:prstGeom>
          <a:noFill/>
          <a:ln>
            <a:noFill/>
          </a:ln>
        </p:spPr>
      </p:pic>
      <p:sp>
        <p:nvSpPr>
          <p:cNvPr id="100" name="Shape 100"/>
          <p:cNvSpPr txBox="1"/>
          <p:nvPr>
            <p:ph type="title"/>
          </p:nvPr>
        </p:nvSpPr>
        <p:spPr>
          <a:xfrm>
            <a:off y="7366000" x="1270000"/>
            <a:ext cy="1701799" cx="10464800"/>
          </a:xfrm>
          <a:prstGeom prst="rect">
            <a:avLst/>
          </a:prstGeom>
          <a:noFill/>
          <a:ln>
            <a:noFill/>
          </a:ln>
        </p:spPr>
        <p:txBody>
          <a:bodyPr bIns="0" rIns="0" lIns="0" tIns="0" anchor="ctr" anchorCtr="0">
            <a:noAutofit/>
          </a:bodyPr>
          <a:lstStyle/>
          <a:p>
            <a:pPr algn="ctr" rtl="0" lvl="0" marR="0" indent="0" marL="0">
              <a:spcBef>
                <a:spcPts val="0"/>
              </a:spcBef>
              <a:buSzPct val="25000"/>
              <a:buNone/>
            </a:pPr>
            <a:r>
              <a:rPr strike="noStrike" u="none" b="0" cap="none" baseline="0" sz="8400" lang="en-US" i="0">
                <a:latin typeface="Cabin"/>
                <a:ea typeface="Cabin"/>
                <a:cs typeface="Cabin"/>
                <a:sym typeface="Cabin"/>
              </a:rPr>
              <a:t>Strategy Harvest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