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1" r:id="rId2"/>
    <p:sldId id="284" r:id="rId3"/>
    <p:sldId id="282" r:id="rId4"/>
    <p:sldId id="271" r:id="rId5"/>
    <p:sldId id="283" r:id="rId6"/>
    <p:sldId id="270" r:id="rId7"/>
    <p:sldId id="272" r:id="rId8"/>
    <p:sldId id="285" r:id="rId9"/>
    <p:sldId id="286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3C61B"/>
    <a:srgbClr val="CCFFFF"/>
    <a:srgbClr val="FFFF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6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6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6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468B9D-F811-4DBB-B0CE-61D5D1611A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60259-0369-4356-9C09-B06E6B131D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1048E9-A1FB-44A4-BB24-AA16D8805F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A37F63-A734-469E-9184-E55ACA3614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E3363-C5BC-4C1F-A209-A1964B08F0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0440D-3A3A-40FA-9F51-F44A6EC427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2E8C80-38AC-4EC4-AC33-82D8D69D19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E7EDD3-1A17-459D-8071-6D5F79099F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C0F263-499E-4FE3-B0AD-AEEE49875A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6FAE07-74D5-4286-A3B9-DF9F0EEC86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DCFF3E-C950-49A6-BD2C-87664A3F13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CF98525-60F7-408C-A5CF-27F5F65201F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6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6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6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How does the sentence change when the infinitive changes?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31925" y="1865313"/>
            <a:ext cx="6416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4038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Marcus dicit Sextum cum pup</a:t>
            </a:r>
            <a:r>
              <a:rPr lang="en-US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 dormire.</a:t>
            </a:r>
          </a:p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Marcus says that Sextus is sleeping with a doll.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38200" y="4114800"/>
            <a:ext cx="40386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Marcus dicit Sextum cum pupā dormivisse.</a:t>
            </a:r>
          </a:p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</a:rPr>
              <a:t>Marcus says that Sextus had slept with a doll.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8731" r="9775" b="36699"/>
          <a:stretch>
            <a:fillRect/>
          </a:stretch>
        </p:blipFill>
        <p:spPr bwMode="auto">
          <a:xfrm>
            <a:off x="5105400" y="18288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257800" y="1981200"/>
            <a:ext cx="3429000" cy="175260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6" name="Picture 14" descr="47a Ind State Intro Tenses 2-L Dormivi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r="3572" b="18976"/>
          <a:stretch>
            <a:fillRect/>
          </a:stretch>
        </p:blipFill>
        <p:spPr bwMode="auto">
          <a:xfrm>
            <a:off x="5257800" y="3886200"/>
            <a:ext cx="3429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257800" y="3962400"/>
            <a:ext cx="3429000" cy="1828800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19200" y="762000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 you translate these sentences using passive infinitives?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14400" y="1676400"/>
            <a:ext cx="7391400" cy="3668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bg2"/>
                </a:solidFill>
              </a:rPr>
              <a:t>Amici dicunt vinum optimum a Tito semper emi.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bg2"/>
                </a:solidFill>
              </a:rPr>
              <a:t>Amici dicunt vinum optimum a Tito semper emptum esse.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</a:rPr>
              <a:t>Amici dicunt cenam optimam a Cornelio dari.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</a:rPr>
              <a:t>Amici dicunt cenam optimam a Cornelio datam esse.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bg2"/>
                </a:solidFill>
              </a:rPr>
              <a:t>Legimus parentes inter se rixari.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bg2"/>
                </a:solidFill>
              </a:rPr>
              <a:t>Legimus parentes inter se rixatos esse.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</a:rPr>
              <a:t>Eucleides putat praedones se sequi.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</a:rPr>
              <a:t>Eucleides putat praedones se secutos esse.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</a:rPr>
              <a:t>Eucleides putat praedones se secuturos esse.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How does the sentence change when the infinitive changes?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1925" y="1865313"/>
            <a:ext cx="6416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4114800"/>
            <a:ext cx="76962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Cornelius </a:t>
            </a:r>
            <a:r>
              <a:rPr lang="en-US" dirty="0" err="1">
                <a:solidFill>
                  <a:srgbClr val="0033CC"/>
                </a:solidFill>
              </a:rPr>
              <a:t>dicit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raedarium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raedam</a:t>
            </a:r>
            <a:r>
              <a:rPr lang="en-US" dirty="0">
                <a:solidFill>
                  <a:srgbClr val="0033CC"/>
                </a:solidFill>
              </a:rPr>
              <a:t> e </a:t>
            </a:r>
            <a:r>
              <a:rPr lang="en-US" dirty="0" err="1">
                <a:solidFill>
                  <a:srgbClr val="0033CC"/>
                </a:solidFill>
              </a:rPr>
              <a:t>foss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extrahere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Cornelius says that the driver isn’t pulling the carriage out of the ditch.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Cornelius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dicit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raedarium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raedam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fossā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extraxisse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Cornelius says that the driver hasn’t pulled the carriage out of the ditch.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90600" y="1828800"/>
            <a:ext cx="7162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Marcus </a:t>
            </a:r>
            <a:r>
              <a:rPr lang="en-US" dirty="0" err="1">
                <a:solidFill>
                  <a:srgbClr val="0033CC"/>
                </a:solidFill>
              </a:rPr>
              <a:t>videt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Sextum</a:t>
            </a:r>
            <a:r>
              <a:rPr lang="en-US" dirty="0">
                <a:solidFill>
                  <a:srgbClr val="0033CC"/>
                </a:solidFill>
              </a:rPr>
              <a:t> cum </a:t>
            </a:r>
            <a:r>
              <a:rPr lang="en-US" dirty="0" err="1">
                <a:solidFill>
                  <a:srgbClr val="0033CC"/>
                </a:solidFill>
              </a:rPr>
              <a:t>pup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dormire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Marcus sees that </a:t>
            </a:r>
            <a:r>
              <a:rPr lang="en-US" i="1" dirty="0" err="1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Sextus</a:t>
            </a:r>
            <a:r>
              <a:rPr lang="en-US" i="1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sleeping with a doll.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Marcus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videt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Sextum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cum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pupā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dormivisse</a:t>
            </a:r>
            <a:r>
              <a:rPr lang="en-US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Marcus sees that </a:t>
            </a:r>
            <a:r>
              <a:rPr lang="en-US" i="1" dirty="0" err="1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Sextus</a:t>
            </a:r>
            <a:r>
              <a:rPr lang="en-US" i="1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had slept with a doll.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eepy gu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eepy gu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eepy gu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eepy gu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</a:rPr>
              <a:t>T</a:t>
            </a:r>
            <a:r>
              <a:rPr lang="en-US" sz="2400" b="1">
                <a:solidFill>
                  <a:srgbClr val="008000"/>
                </a:solidFill>
              </a:rPr>
              <a:t>he perfect active infinitive is used to report something that has previously happened.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15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Eucleides</a:t>
            </a:r>
            <a:r>
              <a:rPr lang="en-US" sz="2000" dirty="0"/>
              <a:t> </a:t>
            </a:r>
            <a:r>
              <a:rPr lang="en-US" sz="2000" dirty="0" err="1"/>
              <a:t>dicit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grammaticum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misisse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Sextum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domum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 err="1">
                <a:solidFill>
                  <a:srgbClr val="0000FF"/>
                </a:solidFill>
              </a:rPr>
              <a:t>Eucleides</a:t>
            </a:r>
            <a:r>
              <a:rPr lang="en-US" sz="2000" i="1" dirty="0">
                <a:solidFill>
                  <a:srgbClr val="0000FF"/>
                </a:solidFill>
              </a:rPr>
              <a:t> says that the teacher has sent </a:t>
            </a:r>
            <a:r>
              <a:rPr lang="en-US" sz="2000" i="1" dirty="0" err="1">
                <a:solidFill>
                  <a:srgbClr val="0000FF"/>
                </a:solidFill>
              </a:rPr>
              <a:t>Sextus</a:t>
            </a:r>
            <a:r>
              <a:rPr lang="en-US" sz="2000" i="1" dirty="0">
                <a:solidFill>
                  <a:srgbClr val="0000FF"/>
                </a:solidFill>
              </a:rPr>
              <a:t> home.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66800" y="28194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</a:rPr>
              <a:t>The present infinitive is used to report something that is currently happening.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00200" y="3886200"/>
            <a:ext cx="6324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/>
              <a:t>Davus</a:t>
            </a:r>
            <a:r>
              <a:rPr lang="en-US" sz="2000" dirty="0"/>
              <a:t> </a:t>
            </a:r>
            <a:r>
              <a:rPr lang="en-US" sz="2000" dirty="0" err="1"/>
              <a:t>putat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C0000"/>
                </a:solidFill>
              </a:rPr>
              <a:t>Sextum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esse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molestissimum</a:t>
            </a:r>
            <a:r>
              <a:rPr lang="en-US" sz="2000" dirty="0">
                <a:solidFill>
                  <a:srgbClr val="CC0000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 err="1">
                <a:solidFill>
                  <a:srgbClr val="0033CC"/>
                </a:solidFill>
              </a:rPr>
              <a:t>Davus</a:t>
            </a:r>
            <a:r>
              <a:rPr lang="en-US" sz="2000" i="1" dirty="0">
                <a:solidFill>
                  <a:srgbClr val="0033CC"/>
                </a:solidFill>
              </a:rPr>
              <a:t> thinks that </a:t>
            </a:r>
            <a:r>
              <a:rPr lang="en-US" sz="2000" i="1" dirty="0" err="1">
                <a:solidFill>
                  <a:srgbClr val="0033CC"/>
                </a:solidFill>
              </a:rPr>
              <a:t>Sextus</a:t>
            </a:r>
            <a:r>
              <a:rPr lang="en-US" sz="2000" i="1" dirty="0">
                <a:solidFill>
                  <a:srgbClr val="0033CC"/>
                </a:solidFill>
              </a:rPr>
              <a:t> is very annoying.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Marcus </a:t>
            </a:r>
            <a:r>
              <a:rPr lang="en-US" sz="2000" dirty="0" err="1">
                <a:solidFill>
                  <a:schemeClr val="tx2"/>
                </a:solidFill>
              </a:rPr>
              <a:t>videt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  <a:r>
              <a:rPr lang="en-US" sz="2000" dirty="0" err="1">
                <a:solidFill>
                  <a:srgbClr val="CC0000"/>
                </a:solidFill>
              </a:rPr>
              <a:t>Sextum</a:t>
            </a:r>
            <a:r>
              <a:rPr lang="en-US" sz="2000" dirty="0">
                <a:solidFill>
                  <a:srgbClr val="CC0000"/>
                </a:solidFill>
              </a:rPr>
              <a:t> cum </a:t>
            </a:r>
            <a:r>
              <a:rPr lang="en-US" sz="2000" dirty="0" err="1">
                <a:solidFill>
                  <a:srgbClr val="CC0000"/>
                </a:solidFill>
              </a:rPr>
              <a:t>pup</a:t>
            </a:r>
            <a:r>
              <a:rPr lang="en-US" sz="2000" dirty="0" err="1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</a:t>
            </a:r>
            <a:r>
              <a:rPr lang="en-US" sz="2000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dormire</a:t>
            </a:r>
            <a:r>
              <a:rPr lang="en-US" sz="2000" dirty="0">
                <a:solidFill>
                  <a:srgbClr val="CC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0033CC"/>
                </a:solidFill>
              </a:rPr>
              <a:t>Marcus sees that </a:t>
            </a:r>
            <a:r>
              <a:rPr lang="en-US" sz="2000" i="1" dirty="0" err="1">
                <a:solidFill>
                  <a:srgbClr val="0033CC"/>
                </a:solidFill>
              </a:rPr>
              <a:t>Sextus</a:t>
            </a:r>
            <a:r>
              <a:rPr lang="en-US" sz="2000" i="1" dirty="0">
                <a:solidFill>
                  <a:srgbClr val="0033CC"/>
                </a:solidFill>
              </a:rPr>
              <a:t> is sleeping with a doll.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t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t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</a:rPr>
              <a:t>The perfect active infinitive is used to report something that has previously happened.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-762000" y="6858000"/>
            <a:ext cx="8153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Marcus </a:t>
            </a:r>
            <a:r>
              <a:rPr lang="en-US" sz="2000" dirty="0" err="1">
                <a:solidFill>
                  <a:srgbClr val="FF0000"/>
                </a:solidFill>
              </a:rPr>
              <a:t>aliis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discipulis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dicit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Sextum</a:t>
            </a:r>
            <a:r>
              <a:rPr lang="en-US" sz="2000" dirty="0">
                <a:solidFill>
                  <a:srgbClr val="FF0000"/>
                </a:solidFill>
              </a:rPr>
              <a:t> cum </a:t>
            </a:r>
            <a:r>
              <a:rPr lang="en-US" sz="2000" dirty="0" err="1">
                <a:solidFill>
                  <a:srgbClr val="FF0000"/>
                </a:solidFill>
              </a:rPr>
              <a:t>pup</a:t>
            </a:r>
            <a:r>
              <a:rPr lang="en-US" sz="20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</a:t>
            </a:r>
            <a:r>
              <a:rPr lang="en-US" sz="2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dormivisse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0000FF"/>
                </a:solidFill>
              </a:rPr>
              <a:t>Marcus says to the other students that </a:t>
            </a:r>
            <a:r>
              <a:rPr lang="en-US" sz="2000" i="1" dirty="0" err="1">
                <a:solidFill>
                  <a:srgbClr val="0000FF"/>
                </a:solidFill>
              </a:rPr>
              <a:t>Sextus</a:t>
            </a:r>
            <a:r>
              <a:rPr lang="en-US" sz="2000" i="1" dirty="0">
                <a:solidFill>
                  <a:srgbClr val="0000FF"/>
                </a:solidFill>
              </a:rPr>
              <a:t> (has) slept with a doll.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The present infinitive is used to report something that is currently happening.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19200" y="3200400"/>
            <a:ext cx="7239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Marcus </a:t>
            </a:r>
            <a:r>
              <a:rPr lang="en-US" sz="2000" dirty="0" err="1">
                <a:solidFill>
                  <a:srgbClr val="FF0000"/>
                </a:solidFill>
              </a:rPr>
              <a:t>Corneliae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dicit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Sextum</a:t>
            </a:r>
            <a:r>
              <a:rPr lang="en-US" sz="2000" dirty="0">
                <a:solidFill>
                  <a:srgbClr val="FF0000"/>
                </a:solidFill>
              </a:rPr>
              <a:t> cum </a:t>
            </a:r>
            <a:r>
              <a:rPr lang="en-US" sz="2000" dirty="0" err="1">
                <a:solidFill>
                  <a:srgbClr val="FF0000"/>
                </a:solidFill>
              </a:rPr>
              <a:t>pup</a:t>
            </a:r>
            <a:r>
              <a:rPr lang="en-US" sz="20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</a:t>
            </a:r>
            <a:r>
              <a:rPr lang="en-US" sz="2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dormire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rgbClr val="0033CC"/>
                </a:solidFill>
              </a:rPr>
              <a:t>Marcus says to Cornelia that </a:t>
            </a:r>
            <a:r>
              <a:rPr lang="en-US" sz="2000" i="1" dirty="0" err="1">
                <a:solidFill>
                  <a:srgbClr val="0033CC"/>
                </a:solidFill>
              </a:rPr>
              <a:t>Sextus</a:t>
            </a:r>
            <a:r>
              <a:rPr lang="en-US" sz="2000" i="1" dirty="0">
                <a:solidFill>
                  <a:srgbClr val="0033CC"/>
                </a:solidFill>
              </a:rPr>
              <a:t> is sleeping with a doll.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00200" y="4114800"/>
            <a:ext cx="640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</a:rPr>
              <a:t>Can you recognize how to report something that will happen in the future?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731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Marcus Eucleidi dicit Sextum cum pup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 dormiturum esse.</a:t>
            </a:r>
          </a:p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Marcus says to Eucleides that Sextus is going to sleep with a doll.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ainsaw-2.wav"/>
          </p:stSnd>
        </p:sndAc>
      </p:transition>
    </mc:Choice>
    <mc:Fallback xmlns="">
      <p:transition spd="slow">
        <p:fade/>
        <p:sndAc>
          <p:stSnd>
            <p:snd r:embed="rId5" name="chainsaw-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3875 -0.06222 L 0.29549 -0.16655 L -0.22604 -0.42979 L 0.4908 -0.20032 L 0.49323 -0.48277 L -0.14653 -0.52602 L 0.20156 -0.58709 L 0.17743 -0.82142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8" y="-379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fter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3875 -0.06222 L 0.29549 -0.16655 L -0.22604 -0.42979 L 0.4908 -0.20032 L 0.49323 -0.48277 L -0.14653 -0.52602 L 0.20156 -0.58709 L 0.17743 -0.82142 " pathEditMode="relative" rAng="0" ptsTypes="AAAAAAAA">
                                      <p:cBhvr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8" y="-379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fter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  <p:bldP spid="2253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0" y="272143"/>
            <a:ext cx="601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Can you translate these sentences with indirect statements?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71600" y="1828800"/>
            <a:ext cx="609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324100" y="1061811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Watch the tense of the infinitive.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" y="1457779"/>
            <a:ext cx="82296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solidFill>
                  <a:srgbClr val="0033CC"/>
                </a:solidFill>
              </a:rPr>
              <a:t>Eucleides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dicit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praedones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suam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pecuniam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eripuisse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NZ" dirty="0" err="1">
                <a:solidFill>
                  <a:srgbClr val="FF0000"/>
                </a:solidFill>
              </a:rPr>
              <a:t>Euclides</a:t>
            </a:r>
            <a:r>
              <a:rPr lang="en-NZ" dirty="0">
                <a:solidFill>
                  <a:srgbClr val="FF0000"/>
                </a:solidFill>
              </a:rPr>
              <a:t> says the robbers snatched away his money</a:t>
            </a:r>
            <a:r>
              <a:rPr lang="en-NZ" dirty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solidFill>
                  <a:srgbClr val="0033CC"/>
                </a:solidFill>
              </a:rPr>
              <a:t>Sextus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scribit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grammaticum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discipulos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verberare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NZ" dirty="0" err="1">
                <a:solidFill>
                  <a:srgbClr val="FF0000"/>
                </a:solidFill>
              </a:rPr>
              <a:t>Sextus</a:t>
            </a:r>
            <a:r>
              <a:rPr lang="en-NZ" dirty="0">
                <a:solidFill>
                  <a:srgbClr val="FF0000"/>
                </a:solidFill>
              </a:rPr>
              <a:t> writes that the teacher beats the students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Cornelia credit </a:t>
            </a:r>
            <a:r>
              <a:rPr lang="en-US" dirty="0" err="1">
                <a:solidFill>
                  <a:srgbClr val="0033CC"/>
                </a:solidFill>
              </a:rPr>
              <a:t>Quintum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Valerium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esse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pulchrum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NZ" dirty="0">
                <a:solidFill>
                  <a:srgbClr val="FF0000"/>
                </a:solidFill>
              </a:rPr>
              <a:t>Cornelia believes that Quintus </a:t>
            </a:r>
            <a:r>
              <a:rPr lang="en-NZ" dirty="0" err="1">
                <a:solidFill>
                  <a:srgbClr val="FF0000"/>
                </a:solidFill>
              </a:rPr>
              <a:t>Valerius</a:t>
            </a:r>
            <a:r>
              <a:rPr lang="en-NZ" dirty="0">
                <a:solidFill>
                  <a:srgbClr val="FF0000"/>
                </a:solidFill>
              </a:rPr>
              <a:t> is handsome/pretty</a:t>
            </a:r>
            <a:r>
              <a:rPr lang="en-NZ" dirty="0">
                <a:solidFill>
                  <a:srgbClr val="0033CC"/>
                </a:solidFill>
              </a:rPr>
              <a:t>. </a:t>
            </a:r>
            <a:endParaRPr lang="en-US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solidFill>
                  <a:srgbClr val="0033CC"/>
                </a:solidFill>
              </a:rPr>
              <a:t>Convivae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vident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Titum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plurimum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vinum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bibisse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NZ" dirty="0">
                <a:solidFill>
                  <a:srgbClr val="FF0000"/>
                </a:solidFill>
              </a:rPr>
              <a:t>The guests see that Titus drank the most wine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Aurelia </a:t>
            </a:r>
            <a:r>
              <a:rPr lang="en-US" dirty="0" err="1">
                <a:solidFill>
                  <a:srgbClr val="0033CC"/>
                </a:solidFill>
              </a:rPr>
              <a:t>dicit</a:t>
            </a:r>
            <a:r>
              <a:rPr lang="en-US" dirty="0">
                <a:solidFill>
                  <a:srgbClr val="0033CC"/>
                </a:solidFill>
              </a:rPr>
              <a:t> se </a:t>
            </a:r>
            <a:r>
              <a:rPr lang="en-US" dirty="0" err="1">
                <a:solidFill>
                  <a:srgbClr val="0033CC"/>
                </a:solidFill>
              </a:rPr>
              <a:t>optimos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glires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edisse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NZ" dirty="0">
                <a:solidFill>
                  <a:srgbClr val="FF0000"/>
                </a:solidFill>
              </a:rPr>
              <a:t>Aurelia says she ate the best dormice. 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Cornelius </a:t>
            </a:r>
            <a:r>
              <a:rPr lang="en-US" dirty="0" err="1">
                <a:solidFill>
                  <a:srgbClr val="0033CC"/>
                </a:solidFill>
              </a:rPr>
              <a:t>putat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Titum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sero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advenisse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NZ" dirty="0">
                <a:solidFill>
                  <a:srgbClr val="FF0000"/>
                </a:solidFill>
              </a:rPr>
              <a:t>Cornelius thinks that Titus arrived late.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33CC"/>
                </a:solidFill>
              </a:rPr>
              <a:t>Cornelius </a:t>
            </a:r>
            <a:r>
              <a:rPr lang="en-US" dirty="0" err="1">
                <a:solidFill>
                  <a:srgbClr val="0033CC"/>
                </a:solidFill>
              </a:rPr>
              <a:t>putat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Titum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sero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err="1">
                <a:solidFill>
                  <a:srgbClr val="0033CC"/>
                </a:solidFill>
              </a:rPr>
              <a:t>advenire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 descr="Green marble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39814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Future Infinitive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1600199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Used to show action after the main verb in indirect statement.  The participle agrees with the accusative subject.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76400" y="12192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Future Participle + esse /  dormiturus esse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95400" y="2438400"/>
            <a:ext cx="6477000" cy="24304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Eucleides sperat praedones se non secuturos esse.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Cornelia putat patrem Sextum verberaturum esse.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Titus sperat Cornelium cenam daturum esse.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Sextus videt furem vestimenta surrepturum esse.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Eucleides putat se moriturum esse.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Sextus dicit se calorem non passurum esse.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90600" y="51816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676400" y="4953000"/>
            <a:ext cx="56388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Adulescens sperat se diu victurum esse;     senex potest dicere se diu vixisse. </a:t>
            </a:r>
            <a:r>
              <a:rPr lang="en-US" sz="2000" i="1"/>
              <a:t>Cicero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 descr="Green marble"/>
          <p:cNvSpPr>
            <a:spLocks noChangeArrowheads="1" noChangeShapeType="1" noTextEdit="1"/>
          </p:cNvSpPr>
          <p:nvPr/>
        </p:nvSpPr>
        <p:spPr bwMode="auto">
          <a:xfrm>
            <a:off x="2514600" y="762000"/>
            <a:ext cx="39814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Future Infinitive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05000" y="16002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43000" y="16002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In indirect statement, the participle of the future infinitive must agree with the accusative subject.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230086" y="2301875"/>
            <a:ext cx="7151914" cy="286232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Eucleides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sperat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praedon</a:t>
            </a:r>
            <a:r>
              <a:rPr lang="en-US" dirty="0" err="1">
                <a:solidFill>
                  <a:srgbClr val="C00000"/>
                </a:solidFill>
              </a:rPr>
              <a:t>es</a:t>
            </a:r>
            <a:r>
              <a:rPr lang="en-US" dirty="0">
                <a:solidFill>
                  <a:srgbClr val="0000FF"/>
                </a:solidFill>
              </a:rPr>
              <a:t> se non </a:t>
            </a:r>
            <a:r>
              <a:rPr lang="en-US" dirty="0" err="1">
                <a:solidFill>
                  <a:srgbClr val="0000FF"/>
                </a:solidFill>
              </a:rPr>
              <a:t>secutur</a:t>
            </a:r>
            <a:r>
              <a:rPr lang="en-US" dirty="0" err="1">
                <a:solidFill>
                  <a:srgbClr val="C00000"/>
                </a:solidFill>
              </a:rPr>
              <a:t>os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esse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Eucleides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putat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pueros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latrunculis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doctur</a:t>
            </a:r>
            <a:r>
              <a:rPr lang="en-US" dirty="0" err="1">
                <a:solidFill>
                  <a:srgbClr val="C00000"/>
                </a:solidFill>
              </a:rPr>
              <a:t>um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esse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Cornelia </a:t>
            </a:r>
            <a:r>
              <a:rPr lang="en-US" dirty="0" err="1">
                <a:solidFill>
                  <a:srgbClr val="0000FF"/>
                </a:solidFill>
              </a:rPr>
              <a:t>dicit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factur</a:t>
            </a:r>
            <a:r>
              <a:rPr lang="en-US" dirty="0" err="1">
                <a:solidFill>
                  <a:srgbClr val="C00000"/>
                </a:solidFill>
              </a:rPr>
              <a:t>am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esse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pupam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filiae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Davi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Eucleides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timet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moritur</a:t>
            </a:r>
            <a:r>
              <a:rPr lang="en-US" dirty="0" err="1">
                <a:solidFill>
                  <a:srgbClr val="C00000"/>
                </a:solidFill>
              </a:rPr>
              <a:t>um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esse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Davus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videt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Corneli</a:t>
            </a:r>
            <a:r>
              <a:rPr lang="en-US" dirty="0" err="1">
                <a:solidFill>
                  <a:srgbClr val="C00000"/>
                </a:solidFill>
              </a:rPr>
              <a:t>am</a:t>
            </a:r>
            <a:r>
              <a:rPr lang="en-US" dirty="0">
                <a:solidFill>
                  <a:srgbClr val="0000FF"/>
                </a:solidFill>
              </a:rPr>
              <a:t> et </a:t>
            </a:r>
            <a:r>
              <a:rPr lang="en-US" dirty="0" err="1">
                <a:solidFill>
                  <a:srgbClr val="0000FF"/>
                </a:solidFill>
              </a:rPr>
              <a:t>Flavi</a:t>
            </a:r>
            <a:r>
              <a:rPr lang="en-US" dirty="0" err="1">
                <a:solidFill>
                  <a:srgbClr val="C00000"/>
                </a:solidFill>
              </a:rPr>
              <a:t>am</a:t>
            </a:r>
            <a:r>
              <a:rPr lang="en-US" dirty="0">
                <a:solidFill>
                  <a:srgbClr val="0000FF"/>
                </a:solidFill>
              </a:rPr>
              <a:t> sub arbore </a:t>
            </a:r>
            <a:r>
              <a:rPr lang="en-US" dirty="0" err="1">
                <a:solidFill>
                  <a:srgbClr val="0000FF"/>
                </a:solidFill>
              </a:rPr>
              <a:t>lectur</a:t>
            </a:r>
            <a:r>
              <a:rPr lang="en-US" dirty="0" err="1">
                <a:solidFill>
                  <a:srgbClr val="C00000"/>
                </a:solidFill>
              </a:rPr>
              <a:t>as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esse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Caupo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cognoscit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Corneli</a:t>
            </a:r>
            <a:r>
              <a:rPr lang="en-US" dirty="0" err="1">
                <a:solidFill>
                  <a:srgbClr val="C00000"/>
                </a:solidFill>
              </a:rPr>
              <a:t>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 </a:t>
            </a:r>
            <a:r>
              <a:rPr lang="en-US" dirty="0" err="1">
                <a:solidFill>
                  <a:srgbClr val="0000FF"/>
                </a:solidFill>
              </a:rPr>
              <a:t>caupon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ā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pernoctatur</a:t>
            </a:r>
            <a:r>
              <a:rPr lang="en-US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Sextus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putat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calorem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caldario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passur</a:t>
            </a:r>
            <a:r>
              <a:rPr lang="en-US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esse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Indirect Statement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Use of the present infinitive shows action going on </a:t>
            </a:r>
            <a:r>
              <a:rPr lang="en-US" sz="2800" u="sng" dirty="0"/>
              <a:t>at the same time as</a:t>
            </a:r>
            <a:r>
              <a:rPr lang="en-US" sz="2800" dirty="0"/>
              <a:t> main verb</a:t>
            </a:r>
          </a:p>
          <a:p>
            <a:r>
              <a:rPr lang="en-US" sz="2800" dirty="0"/>
              <a:t>Use of the perfect infinitive shows action that went on </a:t>
            </a:r>
            <a:r>
              <a:rPr lang="en-US" sz="2800" u="sng" dirty="0"/>
              <a:t>before</a:t>
            </a:r>
            <a:r>
              <a:rPr lang="en-US" sz="2800" dirty="0"/>
              <a:t> the main verb</a:t>
            </a:r>
          </a:p>
          <a:p>
            <a:r>
              <a:rPr lang="en-US" sz="2800" dirty="0"/>
              <a:t>Use of the future infinitive shows action that will happen </a:t>
            </a:r>
            <a:r>
              <a:rPr lang="en-US" sz="2800" u="sng" dirty="0"/>
              <a:t>after</a:t>
            </a:r>
            <a:r>
              <a:rPr lang="en-US" sz="2800" dirty="0"/>
              <a:t> the main verb</a:t>
            </a:r>
          </a:p>
          <a:p>
            <a:r>
              <a:rPr lang="en-US" sz="2800" dirty="0"/>
              <a:t>Use of the reflexive pronoun refers to the </a:t>
            </a:r>
            <a:r>
              <a:rPr lang="en-US" sz="2800" u="sng" dirty="0"/>
              <a:t>subject of the main verb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twighlight sone intro.wav"/>
          </p:stSnd>
        </p:sndAc>
      </p:transition>
    </mc:Choice>
    <mc:Fallback xmlns="">
      <p:transition spd="slow">
        <p:fade/>
        <p:sndAc>
          <p:stSnd>
            <p:snd r:embed="rId5" name="twighlight sone intr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fter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fter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fter 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fter intro fin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391400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Can you translate these indirect statements with a present passive infinitive?  When does the infinitive action take place in relation to the main verb?</a:t>
            </a:r>
          </a:p>
          <a:p>
            <a:pPr algn="ctr">
              <a:spcBef>
                <a:spcPct val="50000"/>
              </a:spcBef>
            </a:pPr>
            <a:endParaRPr lang="en-US" sz="120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Eucleides sperat Sextum domum remitti.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Cornelia putat Sextum a patre verberari.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Titus sperat cenam a fratre dari.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Sextus videt vestimenta surripi.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Eucleides putat se mori.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Titus amicique non intellegunt nimis vini bibi.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1768</TotalTime>
  <Words>798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Unicode MS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Indirect Statement</vt:lpstr>
      <vt:lpstr>PowerPoint Presentation</vt:lpstr>
      <vt:lpstr>PowerPoint Presentation</vt:lpstr>
    </vt:vector>
  </TitlesOfParts>
  <Company>ANC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</dc:creator>
  <cp:lastModifiedBy>Kurt Steiner</cp:lastModifiedBy>
  <cp:revision>44</cp:revision>
  <dcterms:created xsi:type="dcterms:W3CDTF">2006-05-08T02:01:53Z</dcterms:created>
  <dcterms:modified xsi:type="dcterms:W3CDTF">2024-04-18T18:50:46Z</dcterms:modified>
</cp:coreProperties>
</file>