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625B52-C265-4FD6-80F7-10CED5630136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231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0C1559-C33A-4BB0-85F6-CA69002E28F9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D9B37-D6AA-4AC9-BB48-74B96E644338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2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3E7DD4-6BDE-408A-8B17-DD8F790BB02F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3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118CD-512C-4A7A-B591-FA44BD6C40E5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5EE20-6591-417B-B0D6-20F9100AA989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0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DA207-365C-4EE9-93D4-DC2B2DC876AF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3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C7B67C-EF8D-4C36-8DB7-83D30C62C586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1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E56932-254C-4A17-ABF2-2C8D6768685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8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736582-4CC0-47D2-8129-ADDA7E73825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5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D80F01-F149-4A87-897E-62B834E14930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1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apybara.wav"/>
          </p:stSnd>
        </p:sndAc>
      </p:transition>
    </mc:Choice>
    <mc:Fallback>
      <p:transition spd="slow">
        <p:fade/>
        <p:sndAc>
          <p:stSnd>
            <p:snd r:embed="rId1" name="Capyba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D8A4CC-AA03-4BFF-8FB4-6E21A148E0D9}" type="slidenum">
              <a:rPr lang="en-US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333300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333300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69900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333300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69900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69900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5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3" name="Capybara.wav"/>
          </p:stSnd>
        </p:sndAc>
      </p:transition>
    </mc:Choice>
    <mc:Fallback>
      <p:transition spd="slow">
        <p:fade/>
        <p:sndAc>
          <p:stSnd>
            <p:snd r:embed="rId13" name="Capybara.wav"/>
          </p:stSnd>
        </p:sndAc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4D3D81-AD22-4B33-9F86-C44ACB1D38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2AA546-A66A-4463-BE78-C018ABD413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3" name="Capybara.wav"/>
          </p:stSnd>
        </p:sndAc>
      </p:transition>
    </mc:Choice>
    <mc:Fallback>
      <p:transition spd="slow">
        <p:fade/>
        <p:sndAc>
          <p:stSnd>
            <p:snd r:embed="rId13" name="Capybara.wav"/>
          </p:stSnd>
        </p:sndAc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1148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6600" dirty="0">
                <a:solidFill>
                  <a:srgbClr val="002060"/>
                </a:solidFill>
              </a:rPr>
              <a:t>Indirect Questions</a:t>
            </a:r>
          </a:p>
          <a:p>
            <a:r>
              <a:rPr lang="en-US" sz="3200" dirty="0">
                <a:solidFill>
                  <a:srgbClr val="002060"/>
                </a:solidFill>
              </a:rPr>
              <a:t>I asked why this must have been.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/>
          <a:lstStyle/>
          <a:p>
            <a:r>
              <a:rPr lang="en-US" dirty="0"/>
              <a:t>In a world where oranges and apples are not comparable…</a:t>
            </a:r>
            <a:br>
              <a:rPr lang="en-US" dirty="0"/>
            </a:br>
            <a:r>
              <a:rPr lang="en-US" dirty="0"/>
              <a:t>there can be only one type of question:</a:t>
            </a:r>
          </a:p>
        </p:txBody>
      </p:sp>
    </p:spTree>
    <p:extLst>
      <p:ext uri="{BB962C8B-B14F-4D97-AF65-F5344CB8AC3E}">
        <p14:creationId xmlns:p14="http://schemas.microsoft.com/office/powerpoint/2010/main" val="406623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apybara.wav"/>
          </p:stSnd>
        </p:sndAc>
      </p:transition>
    </mc:Choice>
    <mc:Fallback>
      <p:transition spd="slow">
        <p:fade/>
        <p:sndAc>
          <p:stSnd>
            <p:snd r:embed="rId2" name="Capyba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 Cancel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wighlight sone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wighlight sone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3" grpId="1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 descr="Oak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239000" cy="1485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Subjunctives are used in particular kinds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of subordinate clauses</a:t>
            </a:r>
          </a:p>
        </p:txBody>
      </p:sp>
      <p:sp>
        <p:nvSpPr>
          <p:cNvPr id="24581" name="WordArt 5" descr="Purple mesh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7258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Today: The Indirect Question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76400" y="38100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6666FF"/>
                </a:solidFill>
              </a:rPr>
              <a:t>Direct: Sextus rogavit, “Ubi est Davus?”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600200" y="46482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6666FF"/>
                </a:solidFill>
              </a:rPr>
              <a:t>Indirect: Sextus rogavit </a:t>
            </a:r>
            <a:r>
              <a:rPr lang="en-US" sz="2400" i="1">
                <a:solidFill>
                  <a:srgbClr val="6666FF"/>
                </a:solidFill>
              </a:rPr>
              <a:t>ubi esset Davus.</a:t>
            </a:r>
          </a:p>
        </p:txBody>
      </p:sp>
    </p:spTree>
    <p:extLst>
      <p:ext uri="{BB962C8B-B14F-4D97-AF65-F5344CB8AC3E}">
        <p14:creationId xmlns:p14="http://schemas.microsoft.com/office/powerpoint/2010/main" val="9772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apybara.wav"/>
          </p:stSnd>
        </p:sndAc>
      </p:transition>
    </mc:Choice>
    <mc:Fallback>
      <p:transition spd="slow">
        <p:fade/>
        <p:sndAc>
          <p:stSnd>
            <p:snd r:embed="rId2" name="Capyba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 descr="Oak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620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The Magister wonders if  you figure out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what an indirect question is.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66800" y="2286000"/>
            <a:ext cx="6858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669900"/>
                </a:solidFill>
              </a:rPr>
              <a:t>Grammaticus </a:t>
            </a:r>
            <a:r>
              <a:rPr lang="en-US" sz="2000" b="1" dirty="0" err="1">
                <a:solidFill>
                  <a:srgbClr val="669900"/>
                </a:solidFill>
              </a:rPr>
              <a:t>Sextum</a:t>
            </a:r>
            <a:r>
              <a:rPr lang="en-US" sz="2000" b="1" dirty="0">
                <a:solidFill>
                  <a:srgbClr val="669900"/>
                </a:solidFill>
              </a:rPr>
              <a:t> </a:t>
            </a:r>
            <a:r>
              <a:rPr lang="en-US" sz="2000" b="1" dirty="0" err="1">
                <a:solidFill>
                  <a:srgbClr val="669900"/>
                </a:solidFill>
              </a:rPr>
              <a:t>rogavit</a:t>
            </a:r>
            <a:r>
              <a:rPr lang="en-US" sz="2000" b="1" dirty="0">
                <a:solidFill>
                  <a:srgbClr val="669900"/>
                </a:solidFill>
              </a:rPr>
              <a:t> </a:t>
            </a:r>
            <a:r>
              <a:rPr lang="en-US" sz="2000" b="1" i="1" dirty="0" err="1">
                <a:solidFill>
                  <a:srgbClr val="669900"/>
                </a:solidFill>
              </a:rPr>
              <a:t>ubi</a:t>
            </a:r>
            <a:r>
              <a:rPr lang="en-US" sz="2000" b="1" i="1" dirty="0">
                <a:solidFill>
                  <a:srgbClr val="669900"/>
                </a:solidFill>
              </a:rPr>
              <a:t> </a:t>
            </a:r>
            <a:r>
              <a:rPr lang="en-US" sz="2000" b="1" i="1" dirty="0" err="1">
                <a:solidFill>
                  <a:srgbClr val="669900"/>
                </a:solidFill>
              </a:rPr>
              <a:t>esset</a:t>
            </a:r>
            <a:r>
              <a:rPr lang="en-US" sz="2000" b="1" i="1" dirty="0">
                <a:solidFill>
                  <a:srgbClr val="669900"/>
                </a:solidFill>
              </a:rPr>
              <a:t> Hesperia</a:t>
            </a:r>
            <a:r>
              <a:rPr lang="en-US" sz="2000" b="1" dirty="0">
                <a:solidFill>
                  <a:srgbClr val="669900"/>
                </a:solidFill>
              </a:rPr>
              <a:t>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669900"/>
                </a:solidFill>
              </a:rPr>
              <a:t>Piratae</a:t>
            </a:r>
            <a:r>
              <a:rPr lang="en-US" sz="2000" b="1" dirty="0">
                <a:solidFill>
                  <a:srgbClr val="669900"/>
                </a:solidFill>
              </a:rPr>
              <a:t> </a:t>
            </a:r>
            <a:r>
              <a:rPr lang="en-US" sz="2000" b="1" dirty="0" err="1">
                <a:solidFill>
                  <a:srgbClr val="669900"/>
                </a:solidFill>
              </a:rPr>
              <a:t>Valerium</a:t>
            </a:r>
            <a:r>
              <a:rPr lang="en-US" sz="2000" b="1" dirty="0">
                <a:solidFill>
                  <a:srgbClr val="669900"/>
                </a:solidFill>
              </a:rPr>
              <a:t> </a:t>
            </a:r>
            <a:r>
              <a:rPr lang="en-US" sz="2000" b="1" dirty="0" err="1">
                <a:solidFill>
                  <a:srgbClr val="669900"/>
                </a:solidFill>
              </a:rPr>
              <a:t>rogaverunt</a:t>
            </a:r>
            <a:r>
              <a:rPr lang="en-US" sz="2000" b="1" dirty="0">
                <a:solidFill>
                  <a:srgbClr val="669900"/>
                </a:solidFill>
              </a:rPr>
              <a:t> </a:t>
            </a:r>
            <a:r>
              <a:rPr lang="en-US" sz="2000" b="1" i="1" dirty="0" err="1">
                <a:solidFill>
                  <a:srgbClr val="669900"/>
                </a:solidFill>
              </a:rPr>
              <a:t>quis</a:t>
            </a:r>
            <a:r>
              <a:rPr lang="en-US" sz="2000" b="1" i="1" dirty="0">
                <a:solidFill>
                  <a:srgbClr val="669900"/>
                </a:solidFill>
              </a:rPr>
              <a:t> </a:t>
            </a:r>
            <a:r>
              <a:rPr lang="en-US" sz="2000" b="1" i="1" dirty="0" err="1">
                <a:solidFill>
                  <a:srgbClr val="669900"/>
                </a:solidFill>
              </a:rPr>
              <a:t>esset</a:t>
            </a:r>
            <a:r>
              <a:rPr lang="en-US" sz="2000" b="1" dirty="0">
                <a:solidFill>
                  <a:srgbClr val="669900"/>
                </a:solidFill>
              </a:rPr>
              <a:t>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669900"/>
                </a:solidFill>
              </a:rPr>
              <a:t>Rogavimus</a:t>
            </a:r>
            <a:r>
              <a:rPr lang="en-US" sz="2000" b="1" dirty="0">
                <a:solidFill>
                  <a:srgbClr val="669900"/>
                </a:solidFill>
              </a:rPr>
              <a:t> </a:t>
            </a:r>
            <a:r>
              <a:rPr lang="en-US" sz="2000" b="1" i="1" dirty="0">
                <a:solidFill>
                  <a:srgbClr val="669900"/>
                </a:solidFill>
              </a:rPr>
              <a:t>cur </a:t>
            </a:r>
            <a:r>
              <a:rPr lang="en-US" sz="2000" b="1" i="1" dirty="0" err="1">
                <a:solidFill>
                  <a:srgbClr val="669900"/>
                </a:solidFill>
              </a:rPr>
              <a:t>piratae</a:t>
            </a:r>
            <a:r>
              <a:rPr lang="en-US" sz="2000" b="1" i="1" dirty="0">
                <a:solidFill>
                  <a:srgbClr val="669900"/>
                </a:solidFill>
              </a:rPr>
              <a:t> </a:t>
            </a:r>
            <a:r>
              <a:rPr lang="en-US" sz="2000" b="1" i="1" dirty="0" err="1">
                <a:solidFill>
                  <a:srgbClr val="669900"/>
                </a:solidFill>
              </a:rPr>
              <a:t>nos</a:t>
            </a:r>
            <a:r>
              <a:rPr lang="en-US" sz="2000" b="1" i="1" dirty="0">
                <a:solidFill>
                  <a:srgbClr val="669900"/>
                </a:solidFill>
              </a:rPr>
              <a:t> </a:t>
            </a:r>
            <a:r>
              <a:rPr lang="en-US" sz="2000" b="1" i="1" dirty="0" err="1">
                <a:solidFill>
                  <a:srgbClr val="669900"/>
                </a:solidFill>
              </a:rPr>
              <a:t>pauperes</a:t>
            </a:r>
            <a:r>
              <a:rPr lang="en-US" sz="2000" b="1" i="1" dirty="0">
                <a:solidFill>
                  <a:srgbClr val="669900"/>
                </a:solidFill>
              </a:rPr>
              <a:t> </a:t>
            </a:r>
            <a:r>
              <a:rPr lang="en-US" sz="2000" b="1" i="1" dirty="0" err="1">
                <a:solidFill>
                  <a:srgbClr val="669900"/>
                </a:solidFill>
              </a:rPr>
              <a:t>cepissent</a:t>
            </a:r>
            <a:r>
              <a:rPr lang="en-US" sz="2000" b="1" dirty="0">
                <a:solidFill>
                  <a:srgbClr val="669900"/>
                </a:solidFill>
              </a:rPr>
              <a:t>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669900"/>
                </a:solidFill>
              </a:rPr>
              <a:t>Cornelia </a:t>
            </a:r>
            <a:r>
              <a:rPr lang="en-US" sz="2000" b="1" dirty="0" err="1">
                <a:solidFill>
                  <a:srgbClr val="669900"/>
                </a:solidFill>
              </a:rPr>
              <a:t>scire</a:t>
            </a:r>
            <a:r>
              <a:rPr lang="en-US" sz="2000" b="1" dirty="0">
                <a:solidFill>
                  <a:srgbClr val="669900"/>
                </a:solidFill>
              </a:rPr>
              <a:t> </a:t>
            </a:r>
            <a:r>
              <a:rPr lang="en-US" sz="2000" b="1" dirty="0" err="1">
                <a:solidFill>
                  <a:srgbClr val="669900"/>
                </a:solidFill>
              </a:rPr>
              <a:t>voluit</a:t>
            </a:r>
            <a:r>
              <a:rPr lang="en-US" sz="2000" b="1" dirty="0">
                <a:solidFill>
                  <a:srgbClr val="669900"/>
                </a:solidFill>
              </a:rPr>
              <a:t> </a:t>
            </a:r>
            <a:r>
              <a:rPr lang="en-US" sz="2000" b="1" i="1" dirty="0">
                <a:solidFill>
                  <a:srgbClr val="669900"/>
                </a:solidFill>
              </a:rPr>
              <a:t>quo </a:t>
            </a:r>
            <a:r>
              <a:rPr lang="en-US" sz="2000" b="1" i="1" dirty="0" err="1">
                <a:solidFill>
                  <a:srgbClr val="669900"/>
                </a:solidFill>
              </a:rPr>
              <a:t>irent</a:t>
            </a:r>
            <a:r>
              <a:rPr lang="en-US" sz="2000" b="1" dirty="0">
                <a:solidFill>
                  <a:srgbClr val="669900"/>
                </a:solidFill>
              </a:rPr>
              <a:t>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9600" y="4267200"/>
            <a:ext cx="81534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300" dirty="0">
                <a:solidFill>
                  <a:srgbClr val="003300"/>
                </a:solidFill>
              </a:rPr>
              <a:t>An indirect question reports, but does not quote, a question.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300" dirty="0">
                <a:solidFill>
                  <a:srgbClr val="003300"/>
                </a:solidFill>
              </a:rPr>
              <a:t>The sentence that contains an indirect question is usually not a question!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371600" y="59436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DE2A00"/>
                </a:solidFill>
              </a:rPr>
              <a:t>Did you notice that the heading above is an indirect question?</a:t>
            </a:r>
          </a:p>
        </p:txBody>
      </p:sp>
    </p:spTree>
    <p:extLst>
      <p:ext uri="{BB962C8B-B14F-4D97-AF65-F5344CB8AC3E}">
        <p14:creationId xmlns:p14="http://schemas.microsoft.com/office/powerpoint/2010/main" val="701487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Capybara.wav"/>
          </p:stSnd>
        </p:sndAc>
      </p:transition>
    </mc:Choice>
    <mc:Fallback>
      <p:transition spd="slow">
        <p:fade/>
        <p:sndAc>
          <p:stSnd>
            <p:snd r:embed="rId2" name="Capyba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blinZeppelin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blinZeppelin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untHeroDies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 bldLvl="4"/>
      <p:bldP spid="256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 descr="Oak"/>
          <p:cNvSpPr>
            <a:spLocks noChangeArrowheads="1" noChangeShapeType="1" noTextEdit="1"/>
          </p:cNvSpPr>
          <p:nvPr/>
        </p:nvSpPr>
        <p:spPr bwMode="auto">
          <a:xfrm>
            <a:off x="2286000" y="609600"/>
            <a:ext cx="46101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Arial Black"/>
              </a:rPr>
              <a:t>Indirect Questions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600200" y="1524000"/>
            <a:ext cx="6324600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339933"/>
                </a:solidFill>
              </a:rPr>
              <a:t>Look for introductory verbs of </a:t>
            </a:r>
            <a:r>
              <a:rPr lang="en-US" dirty="0">
                <a:solidFill>
                  <a:srgbClr val="FF0000"/>
                </a:solidFill>
              </a:rPr>
              <a:t>asking, knowing, wondering, and other such verbs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339933"/>
                </a:solidFill>
              </a:rPr>
              <a:t>Look for interrogative words starting the indirect question: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 err="1">
                <a:solidFill>
                  <a:srgbClr val="C00000"/>
                </a:solidFill>
              </a:rPr>
              <a:t>Quis</a:t>
            </a:r>
            <a:r>
              <a:rPr lang="en-US" dirty="0">
                <a:solidFill>
                  <a:srgbClr val="C00000"/>
                </a:solidFill>
              </a:rPr>
              <a:t>, quid  </a:t>
            </a:r>
            <a:r>
              <a:rPr lang="en-US" dirty="0">
                <a:solidFill>
                  <a:srgbClr val="339933"/>
                </a:solidFill>
              </a:rPr>
              <a:t>(who, what)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70C0"/>
                </a:solidFill>
              </a:rPr>
              <a:t>Si, nisi  </a:t>
            </a:r>
            <a:r>
              <a:rPr lang="en-US" dirty="0">
                <a:solidFill>
                  <a:srgbClr val="339933"/>
                </a:solidFill>
              </a:rPr>
              <a:t>(if, if…not)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7030A0"/>
                </a:solidFill>
              </a:rPr>
              <a:t>Quo</a:t>
            </a:r>
            <a:r>
              <a:rPr lang="en-US" dirty="0">
                <a:solidFill>
                  <a:srgbClr val="339933"/>
                </a:solidFill>
              </a:rPr>
              <a:t> (where to)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 err="1">
                <a:solidFill>
                  <a:srgbClr val="00B050"/>
                </a:solidFill>
              </a:rPr>
              <a:t>Num</a:t>
            </a:r>
            <a:r>
              <a:rPr lang="en-US" dirty="0">
                <a:solidFill>
                  <a:srgbClr val="339933"/>
                </a:solidFill>
              </a:rPr>
              <a:t> (whether, if)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Cur</a:t>
            </a:r>
            <a:r>
              <a:rPr lang="en-US" dirty="0">
                <a:solidFill>
                  <a:srgbClr val="339933"/>
                </a:solidFill>
              </a:rPr>
              <a:t> (why)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 err="1">
                <a:solidFill>
                  <a:srgbClr val="0070C0"/>
                </a:solidFill>
              </a:rPr>
              <a:t>Qualis</a:t>
            </a:r>
            <a:r>
              <a:rPr lang="en-US" dirty="0">
                <a:solidFill>
                  <a:srgbClr val="0070C0"/>
                </a:solidFill>
              </a:rPr>
              <a:t>, quale</a:t>
            </a:r>
            <a:r>
              <a:rPr lang="en-US" dirty="0">
                <a:solidFill>
                  <a:srgbClr val="339933"/>
                </a:solidFill>
              </a:rPr>
              <a:t>  (what kind of)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 err="1">
                <a:solidFill>
                  <a:srgbClr val="7030A0"/>
                </a:solidFill>
              </a:rPr>
              <a:t>Unde</a:t>
            </a:r>
            <a:r>
              <a:rPr lang="en-US" dirty="0">
                <a:solidFill>
                  <a:srgbClr val="339933"/>
                </a:solidFill>
              </a:rPr>
              <a:t> (from where)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Imperfect tense </a:t>
            </a:r>
            <a:r>
              <a:rPr lang="en-US" dirty="0">
                <a:solidFill>
                  <a:srgbClr val="339933"/>
                </a:solidFill>
              </a:rPr>
              <a:t>shows action </a:t>
            </a:r>
            <a:r>
              <a:rPr lang="en-US" i="1" dirty="0">
                <a:solidFill>
                  <a:srgbClr val="FF0000"/>
                </a:solidFill>
              </a:rPr>
              <a:t>at the same time 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339933"/>
                </a:solidFill>
              </a:rPr>
              <a:t>the main verb.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70C0"/>
                </a:solidFill>
              </a:rPr>
              <a:t>Pluperfect tense </a:t>
            </a:r>
            <a:r>
              <a:rPr lang="en-US" dirty="0">
                <a:solidFill>
                  <a:srgbClr val="339933"/>
                </a:solidFill>
              </a:rPr>
              <a:t>shows action </a:t>
            </a:r>
            <a:r>
              <a:rPr lang="en-US" i="1" dirty="0">
                <a:solidFill>
                  <a:srgbClr val="0070C0"/>
                </a:solidFill>
              </a:rPr>
              <a:t>before</a:t>
            </a:r>
            <a:r>
              <a:rPr lang="en-US" dirty="0">
                <a:solidFill>
                  <a:srgbClr val="339933"/>
                </a:solidFill>
              </a:rPr>
              <a:t> the main verb.</a:t>
            </a:r>
          </a:p>
        </p:txBody>
      </p:sp>
    </p:spTree>
    <p:extLst>
      <p:ext uri="{BB962C8B-B14F-4D97-AF65-F5344CB8AC3E}">
        <p14:creationId xmlns:p14="http://schemas.microsoft.com/office/powerpoint/2010/main" val="342429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apybara.wav"/>
          </p:stSnd>
        </p:sndAc>
      </p:transition>
    </mc:Choice>
    <mc:Fallback>
      <p:transition spd="slow">
        <p:fade/>
        <p:sndAc>
          <p:stSnd>
            <p:snd r:embed="rId2" name="Capyba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tInventoryFul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tInventoryFul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nollWhat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nollWhat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nollWhat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nollWhat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nollWhat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nollWhat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nollWhat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untInventoryFul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eeFa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bldLvl="4"/>
    </p:bldLst>
  </p:timing>
</p:sld>
</file>

<file path=ppt/theme/theme1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8824</TotalTime>
  <Words>234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Georgia</vt:lpstr>
      <vt:lpstr>Times New Roman</vt:lpstr>
      <vt:lpstr>Trebuchet MS</vt:lpstr>
      <vt:lpstr>Wingdings</vt:lpstr>
      <vt:lpstr>Pixel</vt:lpstr>
      <vt:lpstr>Slipstream</vt:lpstr>
      <vt:lpstr>In a world where oranges and apples are not comparable… there can be only one type of question: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a world where oranges and apples are not comparable… there can be only one type of question:</dc:title>
  <dc:creator>Iluvatar</dc:creator>
  <cp:lastModifiedBy>Kurt Steiner</cp:lastModifiedBy>
  <cp:revision>4</cp:revision>
  <dcterms:created xsi:type="dcterms:W3CDTF">2016-02-25T01:11:26Z</dcterms:created>
  <dcterms:modified xsi:type="dcterms:W3CDTF">2024-04-18T18:54:12Z</dcterms:modified>
</cp:coreProperties>
</file>