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382A-18AE-487F-A5A8-12E17B00DE0F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D3D4-28EA-4F91-9C78-9E21B088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7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382A-18AE-487F-A5A8-12E17B00DE0F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D3D4-28EA-4F91-9C78-9E21B088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2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382A-18AE-487F-A5A8-12E17B00DE0F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D3D4-28EA-4F91-9C78-9E21B088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2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382A-18AE-487F-A5A8-12E17B00DE0F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D3D4-28EA-4F91-9C78-9E21B088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83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382A-18AE-487F-A5A8-12E17B00DE0F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D3D4-28EA-4F91-9C78-9E21B088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3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382A-18AE-487F-A5A8-12E17B00DE0F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D3D4-28EA-4F91-9C78-9E21B088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7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382A-18AE-487F-A5A8-12E17B00DE0F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D3D4-28EA-4F91-9C78-9E21B088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8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382A-18AE-487F-A5A8-12E17B00DE0F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D3D4-28EA-4F91-9C78-9E21B088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6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382A-18AE-487F-A5A8-12E17B00DE0F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D3D4-28EA-4F91-9C78-9E21B088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2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382A-18AE-487F-A5A8-12E17B00DE0F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D3D4-28EA-4F91-9C78-9E21B088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382A-18AE-487F-A5A8-12E17B00DE0F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5D3D4-28EA-4F91-9C78-9E21B088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9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2382A-18AE-487F-A5A8-12E17B00DE0F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5D3D4-28EA-4F91-9C78-9E21B088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943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 Ionic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2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Driving Forces of Ionic Rxns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pPr lvl="4">
              <a:buFontTx/>
              <a:buNone/>
            </a:pPr>
            <a:r>
              <a:rPr lang="en-US" sz="1800"/>
              <a:t>     (Double Replacement)</a:t>
            </a:r>
          </a:p>
          <a:p>
            <a:r>
              <a:rPr lang="en-US" sz="2800"/>
              <a:t>Ionic rxns usually occur between </a:t>
            </a:r>
            <a:r>
              <a:rPr lang="en-US" sz="2800" i="1"/>
              <a:t>2 aqueous solutions</a:t>
            </a:r>
            <a:r>
              <a:rPr lang="en-US" sz="2800"/>
              <a:t>, each containing a dissolved compound in an </a:t>
            </a:r>
            <a:r>
              <a:rPr lang="en-US" sz="2800" i="1" u="sng"/>
              <a:t>aqueous ionic</a:t>
            </a:r>
            <a:r>
              <a:rPr lang="en-US" sz="2800" i="1"/>
              <a:t> state. </a:t>
            </a:r>
          </a:p>
          <a:p>
            <a:pPr lvl="1"/>
            <a:r>
              <a:rPr lang="en-US" sz="2400" i="1" u="sng"/>
              <a:t>Possible results of mixing two solutions</a:t>
            </a:r>
            <a:r>
              <a:rPr lang="en-US" sz="2400" i="1"/>
              <a:t>:</a:t>
            </a:r>
          </a:p>
          <a:p>
            <a:pPr lvl="2"/>
            <a:r>
              <a:rPr lang="en-US" sz="2000" i="0"/>
              <a:t>1. One of the possible products is INSOLUBLE in water &amp; settles out from solution as a solid </a:t>
            </a:r>
            <a:r>
              <a:rPr lang="en-US" sz="2000" i="0" u="sng"/>
              <a:t>precipitate</a:t>
            </a:r>
            <a:r>
              <a:rPr lang="en-US" sz="2000" i="0"/>
              <a:t>.</a:t>
            </a:r>
          </a:p>
          <a:p>
            <a:pPr lvl="3"/>
            <a:r>
              <a:rPr lang="en-US" sz="1800" i="1"/>
              <a:t>Consult solubility table</a:t>
            </a:r>
          </a:p>
          <a:p>
            <a:pPr lvl="3"/>
            <a:r>
              <a:rPr lang="en-US" sz="1800" i="1"/>
              <a:t>Ex. Sodium sulfate (aq)  + Lead (II) nitrate (aq) </a:t>
            </a:r>
            <a:r>
              <a:rPr lang="en-US" sz="1800">
                <a:sym typeface="Wingdings" pitchFamily="2" charset="2"/>
              </a:rPr>
              <a:t></a:t>
            </a:r>
            <a:r>
              <a:rPr lang="en-US" sz="1800" b="0">
                <a:solidFill>
                  <a:schemeClr val="tx1"/>
                </a:solidFill>
                <a:effectLst/>
              </a:rPr>
              <a:t> </a:t>
            </a:r>
          </a:p>
          <a:p>
            <a:pPr lvl="3"/>
            <a:endParaRPr lang="en-US" sz="1800" b="0">
              <a:solidFill>
                <a:schemeClr val="tx1"/>
              </a:solidFill>
              <a:effectLst/>
            </a:endParaRPr>
          </a:p>
          <a:p>
            <a:pPr lvl="3"/>
            <a:endParaRPr lang="en-US" sz="1800" b="0">
              <a:solidFill>
                <a:schemeClr val="tx1"/>
              </a:solidFill>
              <a:effectLst/>
            </a:endParaRPr>
          </a:p>
          <a:p>
            <a:pPr lvl="3"/>
            <a:endParaRPr lang="en-US" sz="1800" b="0">
              <a:solidFill>
                <a:schemeClr val="tx1"/>
              </a:solidFill>
              <a:effectLst/>
            </a:endParaRPr>
          </a:p>
          <a:p>
            <a:pPr lvl="3"/>
            <a:endParaRPr lang="en-US" sz="1800" b="0">
              <a:solidFill>
                <a:schemeClr val="tx1"/>
              </a:solidFill>
              <a:effectLst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ltGray">
          <a:xfrm>
            <a:off x="4713288" y="4979988"/>
            <a:ext cx="4202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lead (II) sulfate  +  sodium nitrate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ltGray">
          <a:xfrm>
            <a:off x="4953000" y="5283200"/>
            <a:ext cx="334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E802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INSOLUBLE!		(aq)</a:t>
            </a:r>
          </a:p>
        </p:txBody>
      </p:sp>
      <p:grpSp>
        <p:nvGrpSpPr>
          <p:cNvPr id="31753" name="Group 9"/>
          <p:cNvGrpSpPr>
            <a:grpSpLocks/>
          </p:cNvGrpSpPr>
          <p:nvPr/>
        </p:nvGrpSpPr>
        <p:grpSpPr bwMode="auto">
          <a:xfrm>
            <a:off x="730250" y="5867400"/>
            <a:ext cx="7880350" cy="838200"/>
            <a:chOff x="460" y="3696"/>
            <a:chExt cx="4964" cy="528"/>
          </a:xfrm>
        </p:grpSpPr>
        <p:sp>
          <p:nvSpPr>
            <p:cNvPr id="31751" name="Text Box 7"/>
            <p:cNvSpPr txBox="1">
              <a:spLocks noChangeArrowheads="1"/>
            </p:cNvSpPr>
            <p:nvPr/>
          </p:nvSpPr>
          <p:spPr bwMode="ltGray">
            <a:xfrm>
              <a:off x="460" y="3706"/>
              <a:ext cx="496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Na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SO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4 (aq)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+ Pb(NO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3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)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3 (aq)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sym typeface="Wingdings" pitchFamily="2" charset="2"/>
                </a:rPr>
                <a:t>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PbSO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4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sym typeface="Symbol" pitchFamily="18" charset="2"/>
                </a:rPr>
                <a:t>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+  2 NaNO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3 (aq)</a:t>
              </a:r>
              <a:endParaRPr lang="en-US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  <a:p>
              <a:endParaRPr lang="en-US">
                <a:solidFill>
                  <a:srgbClr val="99FF99"/>
                </a:solidFill>
              </a:endParaRPr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ltGray">
            <a:xfrm>
              <a:off x="480" y="3696"/>
              <a:ext cx="4944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130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 autoUpdateAnimBg="0"/>
      <p:bldP spid="3174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Driving Forces of Ionic Rxns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pPr lvl="2">
              <a:buFontTx/>
              <a:buNone/>
            </a:pPr>
            <a:endParaRPr lang="en-US" sz="2000" i="0"/>
          </a:p>
          <a:p>
            <a:pPr lvl="2"/>
            <a:r>
              <a:rPr lang="en-US" sz="2000" i="0"/>
              <a:t>2. An acid (H</a:t>
            </a:r>
            <a:r>
              <a:rPr lang="en-US" sz="2000" i="0" baseline="30000"/>
              <a:t>+</a:t>
            </a:r>
            <a:r>
              <a:rPr lang="en-US" sz="2000" i="0"/>
              <a:t> producing compound) reacts with a base (OH</a:t>
            </a:r>
            <a:r>
              <a:rPr lang="en-US" sz="2000" i="0" baseline="30000"/>
              <a:t>-</a:t>
            </a:r>
            <a:r>
              <a:rPr lang="en-US" sz="2000" i="0"/>
              <a:t> producing compound). One of the products of the reaction is HOH</a:t>
            </a:r>
            <a:r>
              <a:rPr lang="en-US" sz="2000" i="0" baseline="-25000"/>
              <a:t>(</a:t>
            </a:r>
            <a:r>
              <a:rPr lang="en-US" baseline="-25000">
                <a:solidFill>
                  <a:schemeClr val="tx1"/>
                </a:solidFill>
                <a:latin typeface="Brush Script MT" pitchFamily="66" charset="0"/>
              </a:rPr>
              <a:t>l</a:t>
            </a:r>
            <a:r>
              <a:rPr lang="en-US" sz="2000" i="0" baseline="-25000"/>
              <a:t>)</a:t>
            </a:r>
            <a:r>
              <a:rPr lang="en-US" sz="2000" i="0"/>
              <a:t>, an essentially unionized product. </a:t>
            </a:r>
          </a:p>
          <a:p>
            <a:pPr lvl="3"/>
            <a:r>
              <a:rPr lang="en-US" sz="1800" i="1"/>
              <a:t>Acid-Base neutralization reaction. </a:t>
            </a:r>
          </a:p>
          <a:p>
            <a:pPr lvl="3"/>
            <a:r>
              <a:rPr lang="en-US" sz="1800" i="1"/>
              <a:t>Ex. Sulfuric acid (aq)  + Sodium hydroxide (aq) </a:t>
            </a:r>
            <a:r>
              <a:rPr lang="en-US" sz="1800">
                <a:sym typeface="Wingdings" pitchFamily="2" charset="2"/>
              </a:rPr>
              <a:t></a:t>
            </a:r>
            <a:r>
              <a:rPr lang="en-US" sz="1800" b="0">
                <a:solidFill>
                  <a:schemeClr val="tx1"/>
                </a:solidFill>
                <a:effectLst/>
              </a:rPr>
              <a:t> </a:t>
            </a:r>
          </a:p>
          <a:p>
            <a:pPr lvl="3"/>
            <a:endParaRPr lang="en-US" sz="1800" b="0">
              <a:solidFill>
                <a:schemeClr val="tx1"/>
              </a:solidFill>
              <a:effectLst/>
            </a:endParaRPr>
          </a:p>
          <a:p>
            <a:pPr lvl="3"/>
            <a:endParaRPr lang="en-US" sz="1800" b="0">
              <a:solidFill>
                <a:schemeClr val="tx1"/>
              </a:solidFill>
              <a:effectLst/>
            </a:endParaRPr>
          </a:p>
          <a:p>
            <a:pPr lvl="3"/>
            <a:endParaRPr lang="en-US" sz="1800" b="0">
              <a:solidFill>
                <a:schemeClr val="tx1"/>
              </a:solidFill>
              <a:effectLst/>
            </a:endParaRPr>
          </a:p>
          <a:p>
            <a:pPr lvl="3"/>
            <a:endParaRPr lang="en-US" sz="1800" b="0">
              <a:solidFill>
                <a:schemeClr val="tx1"/>
              </a:solidFill>
              <a:effectLst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ltGray">
          <a:xfrm>
            <a:off x="5664200" y="3505200"/>
            <a:ext cx="2967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sodium sulfate  +  HOH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ltGray">
          <a:xfrm>
            <a:off x="6172200" y="3863975"/>
            <a:ext cx="24352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E802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(aq)  		 </a:t>
            </a:r>
            <a:r>
              <a:rPr lang="en-US" sz="2000" b="1">
                <a:solidFill>
                  <a:srgbClr val="E802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ush Script MT" pitchFamily="66" charset="0"/>
              </a:rPr>
              <a:t>(l)</a:t>
            </a:r>
            <a:r>
              <a:rPr lang="en-US" sz="2000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</a:p>
        </p:txBody>
      </p: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304800" y="4572000"/>
            <a:ext cx="8305800" cy="838200"/>
            <a:chOff x="192" y="2880"/>
            <a:chExt cx="5232" cy="528"/>
          </a:xfrm>
        </p:grpSpPr>
        <p:sp>
          <p:nvSpPr>
            <p:cNvPr id="33799" name="Text Box 7"/>
            <p:cNvSpPr txBox="1">
              <a:spLocks noChangeArrowheads="1"/>
            </p:cNvSpPr>
            <p:nvPr/>
          </p:nvSpPr>
          <p:spPr bwMode="ltGray">
            <a:xfrm>
              <a:off x="192" y="2890"/>
              <a:ext cx="523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lvl="2" algn="l">
                <a:spcBef>
                  <a:spcPts val="600"/>
                </a:spcBef>
              </a:pP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H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SO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4 (aq)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+ 2 NaOH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(aq)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sym typeface="Wingdings" pitchFamily="2" charset="2"/>
                </a:rPr>
                <a:t>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Na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SO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4 (aq)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+  2 HOH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(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rush Script MT" pitchFamily="66" charset="0"/>
                </a:rPr>
                <a:t>l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)</a:t>
              </a:r>
              <a:endParaRPr lang="en-US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  <a:p>
              <a:endParaRPr lang="en-US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ltGray">
            <a:xfrm>
              <a:off x="720" y="2880"/>
              <a:ext cx="4560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084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 autoUpdateAnimBg="0"/>
      <p:bldP spid="3379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Driving Forces of Ionic Rxns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pPr lvl="2"/>
            <a:r>
              <a:rPr lang="en-US" sz="2000" i="0"/>
              <a:t>3. One of the possible products is an unstable compound which breaks down to form a gaseous product and water. </a:t>
            </a:r>
          </a:p>
          <a:p>
            <a:pPr lvl="3"/>
            <a:r>
              <a:rPr lang="en-US" sz="1800" i="1"/>
              <a:t>Watch for the ions:  </a:t>
            </a:r>
          </a:p>
          <a:p>
            <a:pPr lvl="4"/>
            <a:r>
              <a:rPr lang="en-US" sz="1800" i="0"/>
              <a:t>Carbonate, Sulfite, Ammonium</a:t>
            </a:r>
          </a:p>
          <a:p>
            <a:pPr lvl="3"/>
            <a:r>
              <a:rPr lang="en-US" sz="1800" i="1"/>
              <a:t>Ex. Hydrochloric acid (aq)  + Sodium carbonate (aq) </a:t>
            </a:r>
            <a:r>
              <a:rPr lang="en-US" sz="1800">
                <a:sym typeface="Wingdings" pitchFamily="2" charset="2"/>
              </a:rPr>
              <a:t></a:t>
            </a:r>
            <a:r>
              <a:rPr lang="en-US" sz="1800" b="0">
                <a:solidFill>
                  <a:schemeClr val="tx1"/>
                </a:solidFill>
                <a:effectLst/>
              </a:rPr>
              <a:t> </a:t>
            </a:r>
          </a:p>
          <a:p>
            <a:pPr lvl="3"/>
            <a:endParaRPr lang="en-US" sz="1800" b="0">
              <a:solidFill>
                <a:schemeClr val="tx1"/>
              </a:solidFill>
              <a:effectLst/>
            </a:endParaRPr>
          </a:p>
          <a:p>
            <a:pPr lvl="3"/>
            <a:endParaRPr lang="en-US" sz="1800" b="0">
              <a:solidFill>
                <a:schemeClr val="tx1"/>
              </a:solidFill>
              <a:effectLst/>
            </a:endParaRPr>
          </a:p>
          <a:p>
            <a:pPr lvl="3"/>
            <a:endParaRPr lang="en-US" sz="1800" b="0">
              <a:solidFill>
                <a:schemeClr val="tx1"/>
              </a:solidFill>
              <a:effectLst/>
            </a:endParaRPr>
          </a:p>
          <a:p>
            <a:pPr lvl="3"/>
            <a:endParaRPr lang="en-US" sz="1800" b="0">
              <a:solidFill>
                <a:schemeClr val="tx1"/>
              </a:solidFill>
              <a:effectLst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ltGray">
          <a:xfrm>
            <a:off x="1981200" y="3468688"/>
            <a:ext cx="688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sodium chloride  +  hydrogen carbonate (carbonic acid)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ltGray">
          <a:xfrm>
            <a:off x="2241550" y="3824288"/>
            <a:ext cx="6445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E802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Would both be aqueous, but there is an unstable product.</a:t>
            </a:r>
            <a:endParaRPr lang="en-US" sz="2000" b="1">
              <a:solidFill>
                <a:srgbClr val="99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grpSp>
        <p:nvGrpSpPr>
          <p:cNvPr id="34825" name="Group 9"/>
          <p:cNvGrpSpPr>
            <a:grpSpLocks/>
          </p:cNvGrpSpPr>
          <p:nvPr/>
        </p:nvGrpSpPr>
        <p:grpSpPr bwMode="auto">
          <a:xfrm>
            <a:off x="914400" y="4419600"/>
            <a:ext cx="7543800" cy="533400"/>
            <a:chOff x="480" y="2832"/>
            <a:chExt cx="4752" cy="336"/>
          </a:xfrm>
        </p:grpSpPr>
        <p:sp>
          <p:nvSpPr>
            <p:cNvPr id="34823" name="Text Box 7"/>
            <p:cNvSpPr txBox="1">
              <a:spLocks noChangeArrowheads="1"/>
            </p:cNvSpPr>
            <p:nvPr/>
          </p:nvSpPr>
          <p:spPr bwMode="ltGray">
            <a:xfrm>
              <a:off x="624" y="2842"/>
              <a:ext cx="46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 HCl 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(aq)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+ Na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CO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3 (aq)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sym typeface="Wingdings" pitchFamily="2" charset="2"/>
                </a:rPr>
                <a:t>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2 NaCl 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(aq)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+  H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CO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3 (aq)</a:t>
              </a:r>
              <a:endParaRPr lang="en-US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24" name="Rectangle 8"/>
            <p:cNvSpPr>
              <a:spLocks noChangeArrowheads="1"/>
            </p:cNvSpPr>
            <p:nvPr/>
          </p:nvSpPr>
          <p:spPr bwMode="ltGray">
            <a:xfrm>
              <a:off x="480" y="2832"/>
              <a:ext cx="4704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33" name="Group 17"/>
          <p:cNvGrpSpPr>
            <a:grpSpLocks/>
          </p:cNvGrpSpPr>
          <p:nvPr/>
        </p:nvGrpSpPr>
        <p:grpSpPr bwMode="auto">
          <a:xfrm>
            <a:off x="6019800" y="4343400"/>
            <a:ext cx="2667000" cy="1219200"/>
            <a:chOff x="3792" y="2736"/>
            <a:chExt cx="1680" cy="768"/>
          </a:xfrm>
        </p:grpSpPr>
        <p:grpSp>
          <p:nvGrpSpPr>
            <p:cNvPr id="34828" name="Group 12"/>
            <p:cNvGrpSpPr>
              <a:grpSpLocks/>
            </p:cNvGrpSpPr>
            <p:nvPr/>
          </p:nvGrpSpPr>
          <p:grpSpPr bwMode="auto">
            <a:xfrm>
              <a:off x="4320" y="2736"/>
              <a:ext cx="576" cy="432"/>
              <a:chOff x="4320" y="2736"/>
              <a:chExt cx="576" cy="432"/>
            </a:xfrm>
          </p:grpSpPr>
          <p:sp>
            <p:nvSpPr>
              <p:cNvPr id="34826" name="Line 10"/>
              <p:cNvSpPr>
                <a:spLocks noChangeShapeType="1"/>
              </p:cNvSpPr>
              <p:nvPr/>
            </p:nvSpPr>
            <p:spPr bwMode="ltGray">
              <a:xfrm flipV="1">
                <a:off x="4320" y="2784"/>
                <a:ext cx="576" cy="384"/>
              </a:xfrm>
              <a:prstGeom prst="line">
                <a:avLst/>
              </a:prstGeom>
              <a:noFill/>
              <a:ln w="57150">
                <a:solidFill>
                  <a:srgbClr val="E8020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27" name="Line 11"/>
              <p:cNvSpPr>
                <a:spLocks noChangeShapeType="1"/>
              </p:cNvSpPr>
              <p:nvPr/>
            </p:nvSpPr>
            <p:spPr bwMode="ltGray">
              <a:xfrm>
                <a:off x="4368" y="2736"/>
                <a:ext cx="528" cy="432"/>
              </a:xfrm>
              <a:prstGeom prst="line">
                <a:avLst/>
              </a:prstGeom>
              <a:noFill/>
              <a:ln w="57150">
                <a:solidFill>
                  <a:srgbClr val="E8020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30" name="Text Box 14"/>
            <p:cNvSpPr txBox="1">
              <a:spLocks noChangeArrowheads="1"/>
            </p:cNvSpPr>
            <p:nvPr/>
          </p:nvSpPr>
          <p:spPr bwMode="ltGray">
            <a:xfrm>
              <a:off x="3792" y="3216"/>
              <a:ext cx="1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H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O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rush Script MT" pitchFamily="66" charset="0"/>
                </a:rPr>
                <a:t>(l)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+  CO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 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sym typeface="Symbol" pitchFamily="18" charset="2"/>
                </a:rPr>
                <a:t></a:t>
              </a:r>
              <a:endParaRPr lang="en-US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4832" name="AutoShape 16"/>
            <p:cNvSpPr>
              <a:spLocks noChangeArrowheads="1"/>
            </p:cNvSpPr>
            <p:nvPr/>
          </p:nvSpPr>
          <p:spPr bwMode="ltGray">
            <a:xfrm>
              <a:off x="5232" y="2928"/>
              <a:ext cx="240" cy="528"/>
            </a:xfrm>
            <a:prstGeom prst="curvedLeftArrow">
              <a:avLst>
                <a:gd name="adj1" fmla="val 44000"/>
                <a:gd name="adj2" fmla="val 88000"/>
                <a:gd name="adj3" fmla="val 33333"/>
              </a:avLst>
            </a:prstGeom>
            <a:solidFill>
              <a:srgbClr val="E80202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40" name="Group 24"/>
          <p:cNvGrpSpPr>
            <a:grpSpLocks/>
          </p:cNvGrpSpPr>
          <p:nvPr/>
        </p:nvGrpSpPr>
        <p:grpSpPr bwMode="auto">
          <a:xfrm>
            <a:off x="457200" y="5715000"/>
            <a:ext cx="7848600" cy="533400"/>
            <a:chOff x="288" y="3600"/>
            <a:chExt cx="4944" cy="336"/>
          </a:xfrm>
        </p:grpSpPr>
        <p:sp>
          <p:nvSpPr>
            <p:cNvPr id="34835" name="Text Box 19"/>
            <p:cNvSpPr txBox="1">
              <a:spLocks noChangeArrowheads="1"/>
            </p:cNvSpPr>
            <p:nvPr/>
          </p:nvSpPr>
          <p:spPr bwMode="ltGray">
            <a:xfrm>
              <a:off x="432" y="3610"/>
              <a:ext cx="48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 HCl 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(aq)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+ Na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CO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3 (aq)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sym typeface="Wingdings" pitchFamily="2" charset="2"/>
                </a:rPr>
                <a:t>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2 NaCl 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(aq)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+ H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O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rush Script MT" pitchFamily="66" charset="0"/>
                </a:rPr>
                <a:t>(l)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+ CO</a:t>
              </a:r>
              <a:r>
                <a:rPr lang="en-US" b="1" baseline="-25000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 </a:t>
              </a:r>
              <a:r>
                <a:rPr lang="en-US" b="1">
                  <a:solidFill>
                    <a:srgbClr val="99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sym typeface="Symbol" pitchFamily="18" charset="2"/>
                </a:rPr>
                <a:t></a:t>
              </a:r>
            </a:p>
          </p:txBody>
        </p:sp>
        <p:sp>
          <p:nvSpPr>
            <p:cNvPr id="34836" name="Rectangle 20"/>
            <p:cNvSpPr>
              <a:spLocks noChangeArrowheads="1"/>
            </p:cNvSpPr>
            <p:nvPr/>
          </p:nvSpPr>
          <p:spPr bwMode="ltGray">
            <a:xfrm>
              <a:off x="288" y="3600"/>
              <a:ext cx="4896" cy="33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38" name="Text Box 22"/>
          <p:cNvSpPr txBox="1">
            <a:spLocks noChangeArrowheads="1"/>
          </p:cNvSpPr>
          <p:nvPr/>
        </p:nvSpPr>
        <p:spPr bwMode="ltGray">
          <a:xfrm>
            <a:off x="452438" y="2489200"/>
            <a:ext cx="1252537" cy="1244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</a:t>
            </a:r>
            <a:r>
              <a:rPr lang="en-US" b="1" baseline="-25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</a:t>
            </a:r>
            <a:r>
              <a:rPr lang="en-US" b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</a:t>
            </a:r>
            <a:r>
              <a:rPr lang="en-US" b="1" baseline="-25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</a:t>
            </a:r>
          </a:p>
          <a:p>
            <a:r>
              <a:rPr lang="en-US" b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</a:t>
            </a:r>
            <a:r>
              <a:rPr lang="en-US" b="1" baseline="-25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</a:t>
            </a:r>
            <a:r>
              <a:rPr lang="en-US" b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SO</a:t>
            </a:r>
            <a:r>
              <a:rPr lang="en-US" b="1" baseline="-25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</a:t>
            </a:r>
            <a:endParaRPr lang="en-US" b="1">
              <a:solidFill>
                <a:srgbClr val="99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n-US" b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NH</a:t>
            </a:r>
            <a:r>
              <a:rPr lang="en-US" b="1" baseline="-25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4</a:t>
            </a:r>
            <a:r>
              <a:rPr lang="en-US" b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OH</a:t>
            </a:r>
            <a:endParaRPr lang="en-US" b="1" baseline="-25000">
              <a:solidFill>
                <a:srgbClr val="99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ltGray">
          <a:xfrm flipH="1">
            <a:off x="1752600" y="3048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8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 autoUpdateAnimBg="0"/>
      <p:bldP spid="3482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 Ionic Equations (NIE)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5334000"/>
          </a:xfrm>
        </p:spPr>
        <p:txBody>
          <a:bodyPr/>
          <a:lstStyle/>
          <a:p>
            <a:r>
              <a:rPr lang="en-US"/>
              <a:t>Are typically derived from </a:t>
            </a:r>
            <a:r>
              <a:rPr lang="en-US" u="sng"/>
              <a:t>single replacement</a:t>
            </a:r>
            <a:r>
              <a:rPr lang="en-US"/>
              <a:t> or </a:t>
            </a:r>
            <a:r>
              <a:rPr lang="en-US" u="sng"/>
              <a:t>ionic/double-replacement</a:t>
            </a:r>
            <a:r>
              <a:rPr lang="en-US"/>
              <a:t> reactions. </a:t>
            </a:r>
          </a:p>
          <a:p>
            <a:pPr lvl="1"/>
            <a:r>
              <a:rPr lang="en-US"/>
              <a:t>Shows ONLY the substances/ions that     </a:t>
            </a:r>
            <a:r>
              <a:rPr lang="en-US" u="sng"/>
              <a:t>are involved in the chemical change</a:t>
            </a:r>
            <a:r>
              <a:rPr lang="en-US"/>
              <a:t> that occurs in the reaction. </a:t>
            </a:r>
          </a:p>
          <a:p>
            <a:pPr lvl="2"/>
            <a:r>
              <a:rPr lang="en-US"/>
              <a:t>A reaction’s NIE can be the same as its molecular equation. </a:t>
            </a:r>
          </a:p>
          <a:p>
            <a:pPr lvl="2"/>
            <a:r>
              <a:rPr lang="en-US"/>
              <a:t>See handout for steps to determining NIE. </a:t>
            </a:r>
          </a:p>
        </p:txBody>
      </p:sp>
    </p:spTree>
    <p:extLst>
      <p:ext uri="{BB962C8B-B14F-4D97-AF65-F5344CB8AC3E}">
        <p14:creationId xmlns:p14="http://schemas.microsoft.com/office/powerpoint/2010/main" val="1178184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 Ionic Equations (NIE)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u="sng"/>
              <a:t>Steps in writing net ionic equations</a:t>
            </a:r>
            <a:r>
              <a:rPr lang="en-US" sz="2800"/>
              <a:t>:</a:t>
            </a: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 sz="2600"/>
              <a:t>1. Write and balance the complete molecular equation. </a:t>
            </a:r>
            <a:r>
              <a:rPr lang="en-US" sz="2200" i="1">
                <a:solidFill>
                  <a:srgbClr val="99CCFF"/>
                </a:solidFill>
              </a:rPr>
              <a:t>(INCLUDING all phases of matter)</a:t>
            </a:r>
            <a:endParaRPr lang="en-US" sz="2200">
              <a:solidFill>
                <a:srgbClr val="99CC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600"/>
              <a:t>2. Show any compounds in aqueous solution (aq) as </a:t>
            </a:r>
            <a:r>
              <a:rPr lang="en-US" sz="2600" u="sng"/>
              <a:t>dissociated ions</a:t>
            </a:r>
            <a:r>
              <a:rPr lang="en-US" sz="2600"/>
              <a:t>.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Ex.    HNO</a:t>
            </a:r>
            <a:r>
              <a:rPr lang="en-US" sz="2000" baseline="-25000"/>
              <a:t>3(aq)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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Ex.     H</a:t>
            </a:r>
            <a:r>
              <a:rPr lang="en-US" sz="2000" baseline="-25000">
                <a:sym typeface="Wingdings" pitchFamily="2" charset="2"/>
              </a:rPr>
              <a:t>2</a:t>
            </a:r>
            <a:r>
              <a:rPr lang="en-US" sz="2000">
                <a:sym typeface="Wingdings" pitchFamily="2" charset="2"/>
              </a:rPr>
              <a:t>SO</a:t>
            </a:r>
            <a:r>
              <a:rPr lang="en-US" sz="2000" baseline="-25000">
                <a:sym typeface="Wingdings" pitchFamily="2" charset="2"/>
              </a:rPr>
              <a:t>4(aq)</a:t>
            </a:r>
            <a:r>
              <a:rPr lang="en-US" sz="2000">
                <a:sym typeface="Wingdings" pitchFamily="2" charset="2"/>
              </a:rPr>
              <a:t>   </a:t>
            </a:r>
          </a:p>
          <a:p>
            <a:pPr lvl="1">
              <a:lnSpc>
                <a:spcPct val="90000"/>
              </a:lnSpc>
            </a:pPr>
            <a:r>
              <a:rPr lang="en-US" sz="2600"/>
              <a:t>3. Cancel out </a:t>
            </a:r>
            <a:r>
              <a:rPr lang="en-US" sz="1800" i="1"/>
              <a:t>(remove from eq.)</a:t>
            </a:r>
            <a:r>
              <a:rPr lang="en-US" sz="2600"/>
              <a:t> any </a:t>
            </a:r>
            <a:r>
              <a:rPr lang="en-US" sz="2600" u="sng"/>
              <a:t>Spectator Ions</a:t>
            </a:r>
            <a:r>
              <a:rPr lang="en-US" sz="2600"/>
              <a:t>.</a:t>
            </a:r>
            <a:r>
              <a:rPr lang="en-US"/>
              <a:t>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These are (aq) ions that appear on both sides of the rxn, and so are NOT changed BY the rxn.</a:t>
            </a:r>
            <a:r>
              <a:rPr lang="en-US"/>
              <a:t>  </a:t>
            </a:r>
          </a:p>
          <a:p>
            <a:pPr lvl="1">
              <a:lnSpc>
                <a:spcPct val="90000"/>
              </a:lnSpc>
            </a:pPr>
            <a:r>
              <a:rPr lang="en-US"/>
              <a:t>4. Whatever is left </a:t>
            </a:r>
            <a:r>
              <a:rPr lang="en-US" u="sng"/>
              <a:t>IS</a:t>
            </a:r>
            <a:r>
              <a:rPr lang="en-US"/>
              <a:t> the NIE. </a:t>
            </a:r>
          </a:p>
          <a:p>
            <a:pPr lvl="2">
              <a:lnSpc>
                <a:spcPct val="90000"/>
              </a:lnSpc>
            </a:pPr>
            <a:r>
              <a:rPr lang="en-US"/>
              <a:t>If </a:t>
            </a:r>
            <a:r>
              <a:rPr lang="en-US" u="sng"/>
              <a:t>nothing cancels</a:t>
            </a:r>
            <a:r>
              <a:rPr lang="en-US"/>
              <a:t> then the equation is already the molecular AND the NIE. 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ltGray">
          <a:xfrm>
            <a:off x="3886200" y="3551238"/>
            <a:ext cx="207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H</a:t>
            </a:r>
            <a:r>
              <a:rPr lang="en-US" sz="2000" b="1" baseline="30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+</a:t>
            </a:r>
            <a:r>
              <a:rPr lang="en-US" sz="2000" b="1" baseline="-25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(aq)</a:t>
            </a:r>
            <a:r>
              <a:rPr lang="en-US" sz="2000" b="1" baseline="30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</a:t>
            </a:r>
            <a:r>
              <a:rPr lang="en-US" sz="2000" b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+  NO</a:t>
            </a:r>
            <a:r>
              <a:rPr lang="en-US" sz="2000" b="1" baseline="-25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</a:t>
            </a:r>
            <a:r>
              <a:rPr lang="en-US" sz="2000" b="1" baseline="30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1-</a:t>
            </a:r>
            <a:r>
              <a:rPr lang="en-US" sz="2000" b="1" baseline="-25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(aq)</a:t>
            </a:r>
            <a:endParaRPr lang="en-US" sz="2000" b="1">
              <a:solidFill>
                <a:srgbClr val="99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ltGray">
          <a:xfrm>
            <a:off x="4052888" y="3886200"/>
            <a:ext cx="2271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 H</a:t>
            </a:r>
            <a:r>
              <a:rPr lang="en-US" sz="2000" b="1" baseline="30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+</a:t>
            </a:r>
            <a:r>
              <a:rPr lang="en-US" sz="2000" b="1" baseline="-25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(aq)</a:t>
            </a:r>
            <a:r>
              <a:rPr lang="en-US" sz="2000" b="1" baseline="30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</a:t>
            </a:r>
            <a:r>
              <a:rPr lang="en-US" sz="2000" b="1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+  SO</a:t>
            </a:r>
            <a:r>
              <a:rPr lang="en-US" sz="2000" b="1" baseline="-25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4</a:t>
            </a:r>
            <a:r>
              <a:rPr lang="en-US" sz="2000" b="1" baseline="30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2-</a:t>
            </a:r>
            <a:r>
              <a:rPr lang="en-US" sz="2000" b="1" baseline="-25000">
                <a:solidFill>
                  <a:srgbClr val="99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(aq)</a:t>
            </a:r>
            <a:endParaRPr lang="en-US" sz="2000" b="1">
              <a:solidFill>
                <a:srgbClr val="99C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12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 autoUpdateAnimBg="0"/>
      <p:bldP spid="3789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NIE Examples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u="sng"/>
              <a:t>Example #1</a:t>
            </a:r>
            <a:r>
              <a:rPr lang="en-US" sz="2400"/>
              <a:t>:</a:t>
            </a:r>
            <a:r>
              <a:rPr lang="en-US" sz="28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Sodium bromide (aq) + Lead (II) nitrate (aq)</a:t>
            </a:r>
            <a:r>
              <a:rPr lang="en-US" sz="2400"/>
              <a:t> </a:t>
            </a:r>
            <a:r>
              <a:rPr lang="en-US" sz="2000">
                <a:sym typeface="Wingdings" pitchFamily="2" charset="2"/>
              </a:rPr>
              <a:t></a:t>
            </a:r>
            <a:endParaRPr lang="en-US" sz="1000"/>
          </a:p>
          <a:p>
            <a:pPr>
              <a:lnSpc>
                <a:spcPct val="90000"/>
              </a:lnSpc>
            </a:pPr>
            <a:r>
              <a:rPr lang="en-US" sz="2400" u="sng"/>
              <a:t>Write the equation</a:t>
            </a:r>
            <a:r>
              <a:rPr lang="en-US" sz="2800"/>
              <a:t>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NaBr</a:t>
            </a:r>
            <a:r>
              <a:rPr lang="en-US" sz="2400" baseline="-25000"/>
              <a:t>(aq)</a:t>
            </a:r>
            <a:r>
              <a:rPr lang="en-US" sz="2400"/>
              <a:t>  +  Pb(NO</a:t>
            </a:r>
            <a:r>
              <a:rPr lang="en-US" sz="2400" baseline="-25000"/>
              <a:t>3</a:t>
            </a:r>
            <a:r>
              <a:rPr lang="en-US" sz="2400"/>
              <a:t>)</a:t>
            </a:r>
            <a:r>
              <a:rPr lang="en-US" sz="2400" baseline="-25000"/>
              <a:t>2(aq)</a:t>
            </a:r>
            <a:r>
              <a:rPr lang="en-US" sz="2400"/>
              <a:t> </a:t>
            </a:r>
            <a:r>
              <a:rPr lang="en-US" sz="2400">
                <a:sym typeface="Wingdings" pitchFamily="2" charset="2"/>
              </a:rPr>
              <a:t>  NaNO</a:t>
            </a:r>
            <a:r>
              <a:rPr lang="en-US" sz="2400" baseline="-25000">
                <a:sym typeface="Wingdings" pitchFamily="2" charset="2"/>
              </a:rPr>
              <a:t>3(aq)</a:t>
            </a:r>
            <a:r>
              <a:rPr lang="en-US" sz="2400">
                <a:sym typeface="Wingdings" pitchFamily="2" charset="2"/>
              </a:rPr>
              <a:t>  +  PbBr</a:t>
            </a:r>
            <a:r>
              <a:rPr lang="en-US" sz="2400" baseline="-25000">
                <a:sym typeface="Wingdings" pitchFamily="2" charset="2"/>
              </a:rPr>
              <a:t>2</a:t>
            </a:r>
            <a:r>
              <a:rPr lang="en-US" sz="2400">
                <a:sym typeface="Wingdings" pitchFamily="2" charset="2"/>
              </a:rPr>
              <a:t> </a:t>
            </a:r>
            <a:r>
              <a:rPr lang="en-US" sz="2400">
                <a:sym typeface="Symbol" pitchFamily="18" charset="2"/>
              </a:rPr>
              <a:t></a:t>
            </a: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400" u="sng">
                <a:sym typeface="Symbol" pitchFamily="18" charset="2"/>
              </a:rPr>
              <a:t>Balance the equation</a:t>
            </a:r>
            <a:r>
              <a:rPr lang="en-US" sz="2400">
                <a:sym typeface="Symbol" pitchFamily="18" charset="2"/>
              </a:rPr>
              <a:t>: 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99CCFF"/>
                </a:solidFill>
              </a:rPr>
              <a:t>2</a:t>
            </a:r>
            <a:r>
              <a:rPr lang="en-US" sz="2200"/>
              <a:t> NaBr</a:t>
            </a:r>
            <a:r>
              <a:rPr lang="en-US" sz="2200" baseline="-25000"/>
              <a:t>(aq)</a:t>
            </a:r>
            <a:r>
              <a:rPr lang="en-US" sz="2200"/>
              <a:t>  +  Pb(NO</a:t>
            </a:r>
            <a:r>
              <a:rPr lang="en-US" sz="2200" baseline="-25000"/>
              <a:t>3</a:t>
            </a:r>
            <a:r>
              <a:rPr lang="en-US" sz="2200"/>
              <a:t>)</a:t>
            </a:r>
            <a:r>
              <a:rPr lang="en-US" sz="2200" baseline="-25000"/>
              <a:t>2(aq)</a:t>
            </a:r>
            <a:r>
              <a:rPr lang="en-US" sz="2200"/>
              <a:t> </a:t>
            </a:r>
            <a:r>
              <a:rPr lang="en-US" sz="2200">
                <a:sym typeface="Wingdings" pitchFamily="2" charset="2"/>
              </a:rPr>
              <a:t>  </a:t>
            </a:r>
            <a:r>
              <a:rPr lang="en-US" sz="2200">
                <a:solidFill>
                  <a:srgbClr val="99CCFF"/>
                </a:solidFill>
                <a:sym typeface="Wingdings" pitchFamily="2" charset="2"/>
              </a:rPr>
              <a:t>2</a:t>
            </a:r>
            <a:r>
              <a:rPr lang="en-US" sz="2200">
                <a:sym typeface="Wingdings" pitchFamily="2" charset="2"/>
              </a:rPr>
              <a:t> NaNO</a:t>
            </a:r>
            <a:r>
              <a:rPr lang="en-US" sz="2200" baseline="-25000">
                <a:sym typeface="Wingdings" pitchFamily="2" charset="2"/>
              </a:rPr>
              <a:t>3(aq)</a:t>
            </a:r>
            <a:r>
              <a:rPr lang="en-US" sz="2200">
                <a:sym typeface="Wingdings" pitchFamily="2" charset="2"/>
              </a:rPr>
              <a:t>  +  PbBr</a:t>
            </a:r>
            <a:r>
              <a:rPr lang="en-US" sz="2200" baseline="-25000">
                <a:sym typeface="Wingdings" pitchFamily="2" charset="2"/>
              </a:rPr>
              <a:t>2</a:t>
            </a:r>
            <a:r>
              <a:rPr lang="en-US" sz="2200">
                <a:sym typeface="Wingdings" pitchFamily="2" charset="2"/>
              </a:rPr>
              <a:t> </a:t>
            </a:r>
            <a:r>
              <a:rPr lang="en-US" sz="2200">
                <a:sym typeface="Symbol" pitchFamily="18" charset="2"/>
              </a:rPr>
              <a:t></a:t>
            </a: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400" u="sng">
                <a:sym typeface="Symbol" pitchFamily="18" charset="2"/>
              </a:rPr>
              <a:t>Expand the equation to show aqueous ions</a:t>
            </a:r>
            <a:r>
              <a:rPr lang="en-US" sz="2400">
                <a:sym typeface="Symbol" pitchFamily="18" charset="2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ym typeface="Symbol" pitchFamily="18" charset="2"/>
              </a:rPr>
              <a:t>(this is the Complete Ionic Equation)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 Na</a:t>
            </a:r>
            <a:r>
              <a:rPr lang="en-US" sz="2400" baseline="30000"/>
              <a:t>+</a:t>
            </a:r>
            <a:r>
              <a:rPr lang="en-US" sz="2400" baseline="-25000"/>
              <a:t>(aq)</a:t>
            </a:r>
            <a:r>
              <a:rPr lang="en-US" sz="2400"/>
              <a:t> + 2 Br</a:t>
            </a:r>
            <a:r>
              <a:rPr lang="en-US" sz="2400" baseline="30000"/>
              <a:t>1–</a:t>
            </a:r>
            <a:r>
              <a:rPr lang="en-US" sz="2400"/>
              <a:t> </a:t>
            </a:r>
            <a:r>
              <a:rPr lang="en-US" sz="2400" baseline="-25000"/>
              <a:t>(aq) </a:t>
            </a:r>
            <a:r>
              <a:rPr lang="en-US" sz="2200">
                <a:sym typeface="Wingdings" pitchFamily="2" charset="2"/>
              </a:rPr>
              <a:t>+</a:t>
            </a:r>
            <a:r>
              <a:rPr lang="en-US" sz="2400"/>
              <a:t> Pb</a:t>
            </a:r>
            <a:r>
              <a:rPr lang="en-US" sz="2400" baseline="30000"/>
              <a:t>2+</a:t>
            </a:r>
            <a:r>
              <a:rPr lang="en-US" sz="2400" baseline="-25000"/>
              <a:t>(aq)</a:t>
            </a:r>
            <a:r>
              <a:rPr lang="en-US" sz="2400"/>
              <a:t> + 2 NO</a:t>
            </a:r>
            <a:r>
              <a:rPr lang="en-US" sz="2400" baseline="-25000"/>
              <a:t>3</a:t>
            </a:r>
            <a:r>
              <a:rPr lang="en-US" sz="2400" baseline="30000"/>
              <a:t>1–</a:t>
            </a:r>
            <a:r>
              <a:rPr lang="en-US" sz="2400" baseline="-25000"/>
              <a:t>(aq) </a:t>
            </a:r>
            <a:r>
              <a:rPr lang="en-US" sz="2200">
                <a:sym typeface="Wingdings" pitchFamily="2" charset="2"/>
              </a:rPr>
              <a:t></a:t>
            </a:r>
            <a:endParaRPr lang="en-US" sz="2400" baseline="-250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 2 Na</a:t>
            </a:r>
            <a:r>
              <a:rPr lang="en-US" sz="2400" baseline="30000"/>
              <a:t>+</a:t>
            </a:r>
            <a:r>
              <a:rPr lang="en-US" sz="2400" baseline="-25000"/>
              <a:t>(aq)</a:t>
            </a:r>
            <a:r>
              <a:rPr lang="en-US" sz="2400"/>
              <a:t> + 2 NO</a:t>
            </a:r>
            <a:r>
              <a:rPr lang="en-US" sz="2400" baseline="-25000"/>
              <a:t>3</a:t>
            </a:r>
            <a:r>
              <a:rPr lang="en-US" sz="2400" baseline="30000"/>
              <a:t>1–</a:t>
            </a:r>
            <a:r>
              <a:rPr lang="en-US" sz="2400" baseline="-25000"/>
              <a:t> (aq)</a:t>
            </a:r>
            <a:r>
              <a:rPr lang="en-US" sz="2400"/>
              <a:t> </a:t>
            </a:r>
            <a:r>
              <a:rPr lang="en-US" sz="2200">
                <a:sym typeface="Wingdings" pitchFamily="2" charset="2"/>
              </a:rPr>
              <a:t>+</a:t>
            </a:r>
            <a:r>
              <a:rPr lang="en-US" sz="2400"/>
              <a:t> </a:t>
            </a:r>
            <a:r>
              <a:rPr lang="en-US" sz="2400">
                <a:solidFill>
                  <a:srgbClr val="99FF99"/>
                </a:solidFill>
              </a:rPr>
              <a:t>PbBr</a:t>
            </a:r>
            <a:r>
              <a:rPr lang="en-US" sz="2400" baseline="-25000">
                <a:solidFill>
                  <a:srgbClr val="99FF99"/>
                </a:solidFill>
              </a:rPr>
              <a:t>2</a:t>
            </a:r>
            <a:r>
              <a:rPr lang="en-US" sz="2400">
                <a:solidFill>
                  <a:srgbClr val="99FF99"/>
                </a:solidFill>
              </a:rPr>
              <a:t> </a:t>
            </a:r>
            <a:r>
              <a:rPr lang="en-US" sz="2400">
                <a:solidFill>
                  <a:srgbClr val="99FF99"/>
                </a:solidFill>
                <a:sym typeface="Symbol" pitchFamily="18" charset="2"/>
              </a:rPr>
              <a:t></a:t>
            </a:r>
          </a:p>
          <a:p>
            <a:pPr lvl="1">
              <a:lnSpc>
                <a:spcPct val="90000"/>
              </a:lnSpc>
            </a:pPr>
            <a:endParaRPr lang="en-US" sz="2000">
              <a:solidFill>
                <a:srgbClr val="99FF99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2000">
              <a:solidFill>
                <a:srgbClr val="99FF99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2000">
              <a:solidFill>
                <a:srgbClr val="99FF99"/>
              </a:solidFill>
              <a:sym typeface="Symbol" pitchFamily="18" charset="2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ltGray">
          <a:xfrm>
            <a:off x="-762000" y="5443538"/>
            <a:ext cx="6938963" cy="149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90000"/>
            </a:pPr>
            <a:endParaRPr lang="en-US" b="1">
              <a:solidFill>
                <a:srgbClr val="FF9B5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sym typeface="Symbol" pitchFamily="18" charset="2"/>
            </a:endParaRPr>
          </a:p>
          <a:p>
            <a:pPr lvl="4" algn="l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</a:pPr>
            <a:r>
              <a:rPr lang="en-US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2 Br</a:t>
            </a:r>
            <a:r>
              <a:rPr lang="en-US" b="1" baseline="30000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1–</a:t>
            </a:r>
            <a:r>
              <a:rPr lang="en-US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b="1" baseline="-25000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(aq) </a:t>
            </a:r>
            <a:r>
              <a:rPr lang="en-US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+ Pb</a:t>
            </a:r>
            <a:r>
              <a:rPr lang="en-US" b="1" baseline="30000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2+</a:t>
            </a:r>
            <a:r>
              <a:rPr lang="en-US" b="1" baseline="-25000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(aq)</a:t>
            </a:r>
            <a:r>
              <a:rPr lang="en-US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</a:t>
            </a:r>
            <a:r>
              <a:rPr lang="en-US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</a:t>
            </a:r>
            <a:r>
              <a:rPr lang="en-US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PbBr</a:t>
            </a:r>
            <a:r>
              <a:rPr lang="en-US" b="1" baseline="-25000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</a:t>
            </a:r>
            <a:r>
              <a:rPr lang="en-US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b="1">
                <a:solidFill>
                  <a:srgbClr val="99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</a:t>
            </a:r>
            <a:endParaRPr lang="en-US" sz="2000" b="1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sym typeface="Symbol" pitchFamily="18" charset="2"/>
            </a:endParaRPr>
          </a:p>
          <a:p>
            <a:pPr lvl="4" algn="r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1800" b="1" i="1">
                <a:solidFill>
                  <a:srgbClr val="FBFBF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This is the NET IONIC EQUATION (NIE).</a:t>
            </a:r>
          </a:p>
          <a:p>
            <a:endParaRPr lang="en-US"/>
          </a:p>
        </p:txBody>
      </p: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1447800" y="4800600"/>
            <a:ext cx="914400" cy="533400"/>
            <a:chOff x="912" y="3024"/>
            <a:chExt cx="576" cy="336"/>
          </a:xfrm>
        </p:grpSpPr>
        <p:sp>
          <p:nvSpPr>
            <p:cNvPr id="38917" name="Line 5"/>
            <p:cNvSpPr>
              <a:spLocks noChangeShapeType="1"/>
            </p:cNvSpPr>
            <p:nvPr/>
          </p:nvSpPr>
          <p:spPr bwMode="ltGray">
            <a:xfrm flipV="1">
              <a:off x="912" y="3024"/>
              <a:ext cx="528" cy="144"/>
            </a:xfrm>
            <a:prstGeom prst="line">
              <a:avLst/>
            </a:prstGeom>
            <a:noFill/>
            <a:ln w="38100">
              <a:solidFill>
                <a:srgbClr val="E8020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Line 6"/>
            <p:cNvSpPr>
              <a:spLocks noChangeShapeType="1"/>
            </p:cNvSpPr>
            <p:nvPr/>
          </p:nvSpPr>
          <p:spPr bwMode="ltGray">
            <a:xfrm flipV="1">
              <a:off x="960" y="3216"/>
              <a:ext cx="528" cy="144"/>
            </a:xfrm>
            <a:prstGeom prst="line">
              <a:avLst/>
            </a:prstGeom>
            <a:noFill/>
            <a:ln w="38100">
              <a:solidFill>
                <a:srgbClr val="E8020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23" name="Group 11"/>
          <p:cNvGrpSpPr>
            <a:grpSpLocks/>
          </p:cNvGrpSpPr>
          <p:nvPr/>
        </p:nvGrpSpPr>
        <p:grpSpPr bwMode="auto">
          <a:xfrm>
            <a:off x="2971800" y="4800600"/>
            <a:ext cx="3733800" cy="533400"/>
            <a:chOff x="1872" y="3024"/>
            <a:chExt cx="2352" cy="336"/>
          </a:xfrm>
        </p:grpSpPr>
        <p:sp>
          <p:nvSpPr>
            <p:cNvPr id="38921" name="Line 9"/>
            <p:cNvSpPr>
              <a:spLocks noChangeShapeType="1"/>
            </p:cNvSpPr>
            <p:nvPr/>
          </p:nvSpPr>
          <p:spPr bwMode="ltGray">
            <a:xfrm flipV="1">
              <a:off x="3696" y="3024"/>
              <a:ext cx="528" cy="144"/>
            </a:xfrm>
            <a:prstGeom prst="line">
              <a:avLst/>
            </a:prstGeom>
            <a:noFill/>
            <a:ln w="38100">
              <a:solidFill>
                <a:srgbClr val="E8020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ltGray">
            <a:xfrm flipV="1">
              <a:off x="1872" y="3216"/>
              <a:ext cx="528" cy="144"/>
            </a:xfrm>
            <a:prstGeom prst="line">
              <a:avLst/>
            </a:prstGeom>
            <a:noFill/>
            <a:ln w="38100">
              <a:solidFill>
                <a:srgbClr val="E8020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24" name="Text Box 12"/>
          <p:cNvSpPr txBox="1">
            <a:spLocks noChangeArrowheads="1"/>
          </p:cNvSpPr>
          <p:nvPr/>
        </p:nvSpPr>
        <p:spPr bwMode="ltGray">
          <a:xfrm>
            <a:off x="-762000" y="5462588"/>
            <a:ext cx="6938963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4"/>
              </a:buBlip>
            </a:pPr>
            <a:r>
              <a:rPr lang="en-US" b="1">
                <a:solidFill>
                  <a:srgbClr val="FF9B5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 </a:t>
            </a:r>
            <a:r>
              <a:rPr lang="en-US" b="1" u="sng">
                <a:solidFill>
                  <a:srgbClr val="FF9B5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Eliminate </a:t>
            </a:r>
            <a:r>
              <a:rPr lang="en-US" b="1" u="sng">
                <a:solidFill>
                  <a:srgbClr val="E802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Spectator Ions</a:t>
            </a:r>
            <a:r>
              <a:rPr lang="en-US" b="1">
                <a:solidFill>
                  <a:srgbClr val="FF9B5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Symbol" pitchFamily="18" charset="2"/>
              </a:rPr>
              <a:t>:</a:t>
            </a:r>
            <a:endParaRPr lang="en-US" sz="1800" b="1" i="1">
              <a:solidFill>
                <a:srgbClr val="FBFBF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sym typeface="Symbol" pitchFamily="18" charset="2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9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16" grpId="0" autoUpdateAnimBg="0"/>
      <p:bldP spid="389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NIE Examples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u="sng"/>
              <a:t>Example #2</a:t>
            </a:r>
            <a:r>
              <a:rPr lang="en-US" sz="2400"/>
              <a:t>:</a:t>
            </a:r>
            <a:r>
              <a:rPr lang="en-US" sz="28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Zinc (s) + Hydrochloric acid (aq)</a:t>
            </a:r>
            <a:r>
              <a:rPr lang="en-US" sz="2400"/>
              <a:t> </a:t>
            </a:r>
            <a:r>
              <a:rPr lang="en-US" sz="2000">
                <a:sym typeface="Wingdings" pitchFamily="2" charset="2"/>
              </a:rPr>
              <a:t></a:t>
            </a:r>
            <a:endParaRPr lang="en-US" sz="1000"/>
          </a:p>
          <a:p>
            <a:pPr>
              <a:lnSpc>
                <a:spcPct val="90000"/>
              </a:lnSpc>
            </a:pPr>
            <a:r>
              <a:rPr lang="en-US" sz="2400" u="sng"/>
              <a:t>Write and Balance the equation</a:t>
            </a:r>
            <a:r>
              <a:rPr lang="en-US" sz="2800"/>
              <a:t>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Zn</a:t>
            </a:r>
            <a:r>
              <a:rPr lang="en-US" sz="2400" baseline="-25000"/>
              <a:t>(s)</a:t>
            </a:r>
            <a:r>
              <a:rPr lang="en-US" sz="2400"/>
              <a:t>  + </a:t>
            </a:r>
            <a:r>
              <a:rPr lang="en-US" sz="2400">
                <a:solidFill>
                  <a:srgbClr val="99CCFF"/>
                </a:solidFill>
              </a:rPr>
              <a:t>2</a:t>
            </a:r>
            <a:r>
              <a:rPr lang="en-US" sz="2400"/>
              <a:t> HCl</a:t>
            </a:r>
            <a:r>
              <a:rPr lang="en-US" sz="2400" baseline="-25000"/>
              <a:t>(aq)</a:t>
            </a:r>
            <a:r>
              <a:rPr lang="en-US" sz="2400"/>
              <a:t> </a:t>
            </a:r>
            <a:r>
              <a:rPr lang="en-US" sz="2400">
                <a:sym typeface="Wingdings" pitchFamily="2" charset="2"/>
              </a:rPr>
              <a:t>  ZnCl</a:t>
            </a:r>
            <a:r>
              <a:rPr lang="en-US" sz="2400" baseline="-25000">
                <a:sym typeface="Wingdings" pitchFamily="2" charset="2"/>
              </a:rPr>
              <a:t>2(aq)</a:t>
            </a:r>
            <a:r>
              <a:rPr lang="en-US" sz="2400">
                <a:sym typeface="Wingdings" pitchFamily="2" charset="2"/>
              </a:rPr>
              <a:t>  +  H</a:t>
            </a:r>
            <a:r>
              <a:rPr lang="en-US" sz="2400" baseline="-25000">
                <a:sym typeface="Wingdings" pitchFamily="2" charset="2"/>
              </a:rPr>
              <a:t>2(g)</a:t>
            </a:r>
            <a:endParaRPr lang="en-US" sz="20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400" u="sng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400" u="sng">
                <a:sym typeface="Symbol" pitchFamily="18" charset="2"/>
              </a:rPr>
              <a:t>Expand the equation and cancel spectator ions</a:t>
            </a:r>
            <a:r>
              <a:rPr lang="en-US" sz="2400">
                <a:sym typeface="Symbol" pitchFamily="18" charset="2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Zn</a:t>
            </a:r>
            <a:r>
              <a:rPr lang="en-US" sz="2200" baseline="-25000"/>
              <a:t>(s)</a:t>
            </a:r>
            <a:r>
              <a:rPr lang="en-US" sz="2200"/>
              <a:t>  + </a:t>
            </a:r>
            <a:r>
              <a:rPr lang="en-US" sz="2200">
                <a:solidFill>
                  <a:srgbClr val="99CCFF"/>
                </a:solidFill>
              </a:rPr>
              <a:t>2</a:t>
            </a:r>
            <a:r>
              <a:rPr lang="en-US" sz="2200"/>
              <a:t> H</a:t>
            </a:r>
            <a:r>
              <a:rPr lang="en-US" sz="2200" baseline="30000"/>
              <a:t>+</a:t>
            </a:r>
            <a:r>
              <a:rPr lang="en-US" sz="2200" baseline="-25000"/>
              <a:t>(aq)</a:t>
            </a:r>
            <a:r>
              <a:rPr lang="en-US" sz="2200"/>
              <a:t> + 2 Cl</a:t>
            </a:r>
            <a:r>
              <a:rPr lang="en-US" sz="2200" baseline="30000"/>
              <a:t>1-</a:t>
            </a:r>
            <a:r>
              <a:rPr lang="en-US" sz="2200" baseline="-25000"/>
              <a:t>(aq)</a:t>
            </a:r>
            <a:r>
              <a:rPr lang="en-US" sz="2200"/>
              <a:t> </a:t>
            </a:r>
            <a:r>
              <a:rPr lang="en-US" sz="2200">
                <a:sym typeface="Wingdings" pitchFamily="2" charset="2"/>
              </a:rPr>
              <a:t>  Zn</a:t>
            </a:r>
            <a:r>
              <a:rPr lang="en-US" sz="2200" baseline="30000">
                <a:sym typeface="Wingdings" pitchFamily="2" charset="2"/>
              </a:rPr>
              <a:t>2+</a:t>
            </a:r>
            <a:r>
              <a:rPr lang="en-US" sz="2200" baseline="-25000">
                <a:sym typeface="Wingdings" pitchFamily="2" charset="2"/>
              </a:rPr>
              <a:t>(aq)</a:t>
            </a:r>
            <a:r>
              <a:rPr lang="en-US" sz="2200">
                <a:sym typeface="Wingdings" pitchFamily="2" charset="2"/>
              </a:rPr>
              <a:t> + 2 Cl</a:t>
            </a:r>
            <a:r>
              <a:rPr lang="en-US" sz="2200" baseline="30000">
                <a:sym typeface="Wingdings" pitchFamily="2" charset="2"/>
              </a:rPr>
              <a:t>1-</a:t>
            </a:r>
            <a:r>
              <a:rPr lang="en-US" sz="2200" baseline="-25000">
                <a:sym typeface="Wingdings" pitchFamily="2" charset="2"/>
              </a:rPr>
              <a:t>(aq)</a:t>
            </a:r>
            <a:r>
              <a:rPr lang="en-US" sz="2200">
                <a:sym typeface="Wingdings" pitchFamily="2" charset="2"/>
              </a:rPr>
              <a:t>  +  H</a:t>
            </a:r>
            <a:r>
              <a:rPr lang="en-US" sz="2200" baseline="-25000">
                <a:sym typeface="Wingdings" pitchFamily="2" charset="2"/>
              </a:rPr>
              <a:t>2 </a:t>
            </a:r>
            <a:r>
              <a:rPr lang="en-US" sz="2200">
                <a:sym typeface="Symbol" pitchFamily="18" charset="2"/>
              </a:rPr>
              <a:t></a:t>
            </a:r>
          </a:p>
          <a:p>
            <a:pPr lvl="1">
              <a:lnSpc>
                <a:spcPct val="90000"/>
              </a:lnSpc>
            </a:pPr>
            <a:endParaRPr lang="en-US" sz="220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2200"/>
          </a:p>
          <a:p>
            <a:pPr>
              <a:spcBef>
                <a:spcPts val="1200"/>
              </a:spcBef>
              <a:spcAft>
                <a:spcPts val="2400"/>
              </a:spcAft>
              <a:buFontTx/>
              <a:buNone/>
            </a:pPr>
            <a:endParaRPr lang="en-US" sz="2400">
              <a:solidFill>
                <a:srgbClr val="99FF99"/>
              </a:solidFill>
              <a:sym typeface="Symbol" pitchFamily="18" charset="2"/>
            </a:endParaRP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ltGray">
          <a:xfrm>
            <a:off x="685800" y="4953000"/>
            <a:ext cx="5568950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</a:pPr>
            <a:r>
              <a:rPr lang="en-US" b="1">
                <a:solidFill>
                  <a:srgbClr val="FF9B5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b="1" u="sng">
                <a:solidFill>
                  <a:srgbClr val="FF9B5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Write the NIE</a:t>
            </a:r>
            <a:r>
              <a:rPr lang="en-US" sz="2800" b="1">
                <a:solidFill>
                  <a:srgbClr val="FF9B5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: 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3"/>
              </a:buBlip>
            </a:pPr>
            <a:r>
              <a:rPr lang="en-US" b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Zn</a:t>
            </a:r>
            <a:r>
              <a:rPr lang="en-US" b="1" baseline="-25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(s)</a:t>
            </a:r>
            <a:r>
              <a:rPr lang="en-US" b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+ 2 H</a:t>
            </a:r>
            <a:r>
              <a:rPr lang="en-US" b="1" baseline="30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+</a:t>
            </a:r>
            <a:r>
              <a:rPr lang="en-US" b="1" baseline="-25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(aq)</a:t>
            </a:r>
            <a:r>
              <a:rPr lang="en-US" b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b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  Zn</a:t>
            </a:r>
            <a:r>
              <a:rPr lang="en-US" b="1" baseline="30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2+</a:t>
            </a:r>
            <a:r>
              <a:rPr lang="en-US" b="1" baseline="-25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(aq)</a:t>
            </a:r>
            <a:r>
              <a:rPr lang="en-US" b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  +  H</a:t>
            </a:r>
            <a:r>
              <a:rPr lang="en-US" b="1" baseline="-25000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sym typeface="Wingdings" pitchFamily="2" charset="2"/>
              </a:rPr>
              <a:t>2(g)</a:t>
            </a:r>
            <a:endParaRPr lang="en-US" sz="2000" b="1">
              <a:solidFill>
                <a:srgbClr val="FFCC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sym typeface="Symbol" pitchFamily="18" charset="2"/>
            </a:endParaRPr>
          </a:p>
          <a:p>
            <a:pPr algn="l">
              <a:spcBef>
                <a:spcPct val="50000"/>
              </a:spcBef>
            </a:pPr>
            <a:endParaRPr lang="en-US"/>
          </a:p>
        </p:txBody>
      </p:sp>
      <p:grpSp>
        <p:nvGrpSpPr>
          <p:cNvPr id="39951" name="Group 15"/>
          <p:cNvGrpSpPr>
            <a:grpSpLocks/>
          </p:cNvGrpSpPr>
          <p:nvPr/>
        </p:nvGrpSpPr>
        <p:grpSpPr bwMode="auto">
          <a:xfrm>
            <a:off x="3657600" y="4038600"/>
            <a:ext cx="3429000" cy="228600"/>
            <a:chOff x="2304" y="2544"/>
            <a:chExt cx="2160" cy="144"/>
          </a:xfrm>
        </p:grpSpPr>
        <p:sp>
          <p:nvSpPr>
            <p:cNvPr id="39949" name="Line 13"/>
            <p:cNvSpPr>
              <a:spLocks noChangeShapeType="1"/>
            </p:cNvSpPr>
            <p:nvPr/>
          </p:nvSpPr>
          <p:spPr bwMode="ltGray">
            <a:xfrm flipV="1">
              <a:off x="2304" y="2544"/>
              <a:ext cx="432" cy="144"/>
            </a:xfrm>
            <a:prstGeom prst="line">
              <a:avLst/>
            </a:prstGeom>
            <a:noFill/>
            <a:ln w="57150">
              <a:solidFill>
                <a:srgbClr val="E8020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0" name="Line 14"/>
            <p:cNvSpPr>
              <a:spLocks noChangeShapeType="1"/>
            </p:cNvSpPr>
            <p:nvPr/>
          </p:nvSpPr>
          <p:spPr bwMode="ltGray">
            <a:xfrm flipV="1">
              <a:off x="4032" y="2544"/>
              <a:ext cx="432" cy="144"/>
            </a:xfrm>
            <a:prstGeom prst="line">
              <a:avLst/>
            </a:prstGeom>
            <a:noFill/>
            <a:ln w="57150">
              <a:solidFill>
                <a:srgbClr val="E8020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312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3994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TRY: NIE Problem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Ammonium Chloride (aq) + Sodium hydroxide </a:t>
            </a:r>
            <a:r>
              <a:rPr lang="en-US">
                <a:sym typeface="Wingdings" pitchFamily="2" charset="2"/>
              </a:rPr>
              <a:t></a:t>
            </a:r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2">
              <a:spcBef>
                <a:spcPts val="1200"/>
              </a:spcBef>
              <a:buFontTx/>
              <a:buNone/>
            </a:pPr>
            <a:endParaRPr lang="en-US" b="0" i="0">
              <a:solidFill>
                <a:schemeClr val="tx1"/>
              </a:solidFill>
              <a:effectLst/>
            </a:endParaRPr>
          </a:p>
          <a:p>
            <a:endParaRPr lang="en-US"/>
          </a:p>
        </p:txBody>
      </p:sp>
      <p:grpSp>
        <p:nvGrpSpPr>
          <p:cNvPr id="40966" name="Group 6"/>
          <p:cNvGrpSpPr>
            <a:grpSpLocks/>
          </p:cNvGrpSpPr>
          <p:nvPr/>
        </p:nvGrpSpPr>
        <p:grpSpPr bwMode="auto">
          <a:xfrm>
            <a:off x="914400" y="2971800"/>
            <a:ext cx="7086600" cy="1322388"/>
            <a:chOff x="576" y="1872"/>
            <a:chExt cx="4464" cy="833"/>
          </a:xfrm>
        </p:grpSpPr>
        <p:sp>
          <p:nvSpPr>
            <p:cNvPr id="40964" name="Text Box 4"/>
            <p:cNvSpPr txBox="1">
              <a:spLocks noChangeArrowheads="1"/>
            </p:cNvSpPr>
            <p:nvPr/>
          </p:nvSpPr>
          <p:spPr bwMode="ltGray">
            <a:xfrm>
              <a:off x="576" y="1872"/>
              <a:ext cx="4399" cy="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lvl="1" algn="l">
                <a:spcBef>
                  <a:spcPct val="20000"/>
                </a:spcBef>
                <a:buSzPct val="90000"/>
                <a:buFontTx/>
                <a:buBlip>
                  <a:blip r:embed="rId2"/>
                </a:buBlip>
              </a:pPr>
              <a:r>
                <a:rPr lang="en-US" sz="2800" b="1" u="sng">
                  <a:solidFill>
                    <a:srgbClr val="FFCC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NIE</a:t>
              </a:r>
              <a:r>
                <a:rPr lang="en-US" sz="2800" b="1">
                  <a:solidFill>
                    <a:srgbClr val="FFCC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: </a:t>
              </a:r>
            </a:p>
            <a:p>
              <a:pPr lvl="2" algn="l">
                <a:spcBef>
                  <a:spcPct val="20000"/>
                </a:spcBef>
                <a:buFontTx/>
                <a:buBlip>
                  <a:blip r:embed="rId3"/>
                </a:buBlip>
              </a:pPr>
              <a:r>
                <a:rPr lang="en-US" b="1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NH</a:t>
              </a:r>
              <a:r>
                <a:rPr lang="en-US" b="1" i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4</a:t>
              </a:r>
              <a:r>
                <a:rPr lang="en-US" b="1" i="1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+1</a:t>
              </a:r>
              <a:r>
                <a:rPr lang="en-US" b="1" i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(aq)</a:t>
              </a:r>
              <a:r>
                <a:rPr lang="en-US" b="1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+  OH</a:t>
              </a:r>
              <a:r>
                <a:rPr lang="en-US" b="1" i="1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1– </a:t>
              </a:r>
              <a:r>
                <a:rPr lang="en-US" b="1" i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(aq)</a:t>
              </a:r>
              <a:r>
                <a:rPr lang="en-US" b="1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</a:t>
              </a:r>
              <a:r>
                <a:rPr lang="en-US" b="1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sym typeface="Wingdings" pitchFamily="2" charset="2"/>
                </a:rPr>
                <a:t></a:t>
              </a:r>
              <a:r>
                <a:rPr lang="en-US" b="1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NH</a:t>
              </a:r>
              <a:r>
                <a:rPr lang="en-US" b="1" i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3</a:t>
              </a:r>
              <a:r>
                <a:rPr lang="en-US" b="1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</a:t>
              </a:r>
              <a:r>
                <a:rPr lang="en-US" b="1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sym typeface="Symbol" pitchFamily="18" charset="2"/>
                </a:rPr>
                <a:t></a:t>
              </a:r>
              <a:r>
                <a:rPr lang="en-US" b="1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 +  H</a:t>
              </a:r>
              <a:r>
                <a:rPr lang="en-US" b="1" i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2</a:t>
              </a:r>
              <a:r>
                <a:rPr lang="en-US" b="1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O</a:t>
              </a:r>
              <a:r>
                <a:rPr lang="en-US" b="1" i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(</a:t>
              </a:r>
              <a:r>
                <a:rPr lang="en-US" b="1" i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rush Script MT" pitchFamily="66" charset="0"/>
                </a:rPr>
                <a:t>l</a:t>
              </a:r>
              <a:r>
                <a:rPr lang="en-US" b="1" i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)</a:t>
              </a:r>
              <a:endParaRPr lang="en-US" b="1" i="1">
                <a:solidFill>
                  <a:srgbClr val="FBFBF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  <a:p>
              <a:pPr algn="l"/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ltGray">
            <a:xfrm>
              <a:off x="864" y="1872"/>
              <a:ext cx="4176" cy="672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27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768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Net Ionic Equations</vt:lpstr>
      <vt:lpstr>Driving Forces of Ionic Rxns</vt:lpstr>
      <vt:lpstr>Driving Forces of Ionic Rxns</vt:lpstr>
      <vt:lpstr>Driving Forces of Ionic Rxns</vt:lpstr>
      <vt:lpstr>Net Ionic Equations (NIE)</vt:lpstr>
      <vt:lpstr>Net Ionic Equations (NIE)</vt:lpstr>
      <vt:lpstr>NIE Examples</vt:lpstr>
      <vt:lpstr>NIE Examples</vt:lpstr>
      <vt:lpstr>YOU TRY: NIE Problem</vt:lpstr>
    </vt:vector>
  </TitlesOfParts>
  <Company>Forest Hills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 Ionic Equations</dc:title>
  <dc:creator>fhpstech</dc:creator>
  <cp:lastModifiedBy>fhpstech</cp:lastModifiedBy>
  <cp:revision>1</cp:revision>
  <dcterms:created xsi:type="dcterms:W3CDTF">2014-03-24T18:13:41Z</dcterms:created>
  <dcterms:modified xsi:type="dcterms:W3CDTF">2014-03-24T18:16:45Z</dcterms:modified>
</cp:coreProperties>
</file>