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F0D3E0-3E0F-4EC8-9A05-A62F9D460E70}" type="doc">
      <dgm:prSet loTypeId="urn:microsoft.com/office/officeart/2005/8/layout/venn1" loCatId="relationship" qsTypeId="urn:microsoft.com/office/officeart/2005/8/quickstyle/3d3" qsCatId="3D" csTypeId="urn:microsoft.com/office/officeart/2005/8/colors/colorful4" csCatId="colorful" phldr="1"/>
      <dgm:spPr/>
    </dgm:pt>
    <dgm:pt modelId="{791A25E9-77D4-45A3-8F9A-2E85B3D872CF}">
      <dgm:prSet phldrT="[Text]" custT="1"/>
      <dgm:spPr/>
      <dgm:t>
        <a:bodyPr anchor="t"/>
        <a:lstStyle/>
        <a:p>
          <a:r>
            <a:rPr lang="en-US" sz="2400" dirty="0" smtClean="0"/>
            <a:t>Single Stocks</a:t>
          </a:r>
          <a:endParaRPr lang="en-US" sz="1200" dirty="0"/>
        </a:p>
      </dgm:t>
    </dgm:pt>
    <dgm:pt modelId="{D2474878-4A45-43F4-8E5C-0E0E2D250C82}" type="parTrans" cxnId="{0E11626F-1BE8-4596-9EBF-F39D7190D4FD}">
      <dgm:prSet/>
      <dgm:spPr/>
      <dgm:t>
        <a:bodyPr/>
        <a:lstStyle/>
        <a:p>
          <a:endParaRPr lang="en-US"/>
        </a:p>
      </dgm:t>
    </dgm:pt>
    <dgm:pt modelId="{43F545FD-568F-4D70-97DC-58833752F3C7}" type="sibTrans" cxnId="{0E11626F-1BE8-4596-9EBF-F39D7190D4FD}">
      <dgm:prSet/>
      <dgm:spPr/>
      <dgm:t>
        <a:bodyPr/>
        <a:lstStyle/>
        <a:p>
          <a:endParaRPr lang="en-US"/>
        </a:p>
      </dgm:t>
    </dgm:pt>
    <dgm:pt modelId="{244BD20E-FF03-4B24-862A-ECEF677917EC}">
      <dgm:prSet phldrT="[Text]" custT="1"/>
      <dgm:spPr/>
      <dgm:t>
        <a:bodyPr anchor="t"/>
        <a:lstStyle/>
        <a:p>
          <a:r>
            <a:rPr lang="en-US" sz="2400" dirty="0" smtClean="0"/>
            <a:t>Mutual Funds</a:t>
          </a:r>
          <a:endParaRPr lang="en-US" sz="2400" dirty="0"/>
        </a:p>
      </dgm:t>
    </dgm:pt>
    <dgm:pt modelId="{24E14261-4A73-4271-88ED-03ACD2F432B2}" type="parTrans" cxnId="{DF13967F-7BD6-431E-83F9-69D5848DC825}">
      <dgm:prSet/>
      <dgm:spPr/>
      <dgm:t>
        <a:bodyPr/>
        <a:lstStyle/>
        <a:p>
          <a:endParaRPr lang="en-US"/>
        </a:p>
      </dgm:t>
    </dgm:pt>
    <dgm:pt modelId="{2BD9E67B-D3F4-4BA6-894B-608FA6EB3F8E}" type="sibTrans" cxnId="{DF13967F-7BD6-431E-83F9-69D5848DC825}">
      <dgm:prSet/>
      <dgm:spPr/>
      <dgm:t>
        <a:bodyPr/>
        <a:lstStyle/>
        <a:p>
          <a:endParaRPr lang="en-US"/>
        </a:p>
      </dgm:t>
    </dgm:pt>
    <dgm:pt modelId="{BDA9AC74-011A-4980-B4D9-ECFBB5E18E23}" type="pres">
      <dgm:prSet presAssocID="{DAF0D3E0-3E0F-4EC8-9A05-A62F9D460E70}" presName="compositeShape" presStyleCnt="0">
        <dgm:presLayoutVars>
          <dgm:chMax val="7"/>
          <dgm:dir/>
          <dgm:resizeHandles val="exact"/>
        </dgm:presLayoutVars>
      </dgm:prSet>
      <dgm:spPr/>
    </dgm:pt>
    <dgm:pt modelId="{6A42C215-BB29-417C-AE9A-B2BF6F4E3D0E}" type="pres">
      <dgm:prSet presAssocID="{791A25E9-77D4-45A3-8F9A-2E85B3D872CF}" presName="circ1" presStyleLbl="vennNode1" presStyleIdx="0" presStyleCnt="2" custScaleX="110509" custLinFactNeighborX="8559"/>
      <dgm:spPr/>
      <dgm:t>
        <a:bodyPr/>
        <a:lstStyle/>
        <a:p>
          <a:endParaRPr lang="en-US"/>
        </a:p>
      </dgm:t>
    </dgm:pt>
    <dgm:pt modelId="{9840E42C-2A58-4ED8-9028-ED93DD1B42D9}" type="pres">
      <dgm:prSet presAssocID="{791A25E9-77D4-45A3-8F9A-2E85B3D872CF}" presName="circ1Tx" presStyleLbl="revTx" presStyleIdx="0" presStyleCnt="0">
        <dgm:presLayoutVars>
          <dgm:chMax val="0"/>
          <dgm:chPref val="0"/>
          <dgm:bulletEnabled val="1"/>
        </dgm:presLayoutVars>
      </dgm:prSet>
      <dgm:spPr/>
      <dgm:t>
        <a:bodyPr/>
        <a:lstStyle/>
        <a:p>
          <a:endParaRPr lang="en-US"/>
        </a:p>
      </dgm:t>
    </dgm:pt>
    <dgm:pt modelId="{734E645E-D19A-44D0-A151-4D8DA5985530}" type="pres">
      <dgm:prSet presAssocID="{244BD20E-FF03-4B24-862A-ECEF677917EC}" presName="circ2" presStyleLbl="vennNode1" presStyleIdx="1" presStyleCnt="2" custScaleX="110209" custLinFactNeighborX="-7357" custLinFactNeighborY="-801"/>
      <dgm:spPr/>
      <dgm:t>
        <a:bodyPr/>
        <a:lstStyle/>
        <a:p>
          <a:endParaRPr lang="en-US"/>
        </a:p>
      </dgm:t>
    </dgm:pt>
    <dgm:pt modelId="{2D09636F-5C1B-413A-ABC7-39D4D6C7E7D8}" type="pres">
      <dgm:prSet presAssocID="{244BD20E-FF03-4B24-862A-ECEF677917EC}" presName="circ2Tx" presStyleLbl="revTx" presStyleIdx="0" presStyleCnt="0">
        <dgm:presLayoutVars>
          <dgm:chMax val="0"/>
          <dgm:chPref val="0"/>
          <dgm:bulletEnabled val="1"/>
        </dgm:presLayoutVars>
      </dgm:prSet>
      <dgm:spPr/>
      <dgm:t>
        <a:bodyPr/>
        <a:lstStyle/>
        <a:p>
          <a:endParaRPr lang="en-US"/>
        </a:p>
      </dgm:t>
    </dgm:pt>
  </dgm:ptLst>
  <dgm:cxnLst>
    <dgm:cxn modelId="{0E11626F-1BE8-4596-9EBF-F39D7190D4FD}" srcId="{DAF0D3E0-3E0F-4EC8-9A05-A62F9D460E70}" destId="{791A25E9-77D4-45A3-8F9A-2E85B3D872CF}" srcOrd="0" destOrd="0" parTransId="{D2474878-4A45-43F4-8E5C-0E0E2D250C82}" sibTransId="{43F545FD-568F-4D70-97DC-58833752F3C7}"/>
    <dgm:cxn modelId="{32595E9D-C99F-4D79-8DE6-E0948B9AFBAC}" type="presOf" srcId="{791A25E9-77D4-45A3-8F9A-2E85B3D872CF}" destId="{6A42C215-BB29-417C-AE9A-B2BF6F4E3D0E}" srcOrd="0" destOrd="0" presId="urn:microsoft.com/office/officeart/2005/8/layout/venn1"/>
    <dgm:cxn modelId="{FCC8C7A0-97CF-40A5-8AF3-40C761219418}" type="presOf" srcId="{791A25E9-77D4-45A3-8F9A-2E85B3D872CF}" destId="{9840E42C-2A58-4ED8-9028-ED93DD1B42D9}" srcOrd="1" destOrd="0" presId="urn:microsoft.com/office/officeart/2005/8/layout/venn1"/>
    <dgm:cxn modelId="{02FFC668-2447-48C8-B7B4-29AA574B4603}" type="presOf" srcId="{244BD20E-FF03-4B24-862A-ECEF677917EC}" destId="{734E645E-D19A-44D0-A151-4D8DA5985530}" srcOrd="0" destOrd="0" presId="urn:microsoft.com/office/officeart/2005/8/layout/venn1"/>
    <dgm:cxn modelId="{04967485-5224-446E-8215-A3ECF2A308BD}" type="presOf" srcId="{244BD20E-FF03-4B24-862A-ECEF677917EC}" destId="{2D09636F-5C1B-413A-ABC7-39D4D6C7E7D8}" srcOrd="1" destOrd="0" presId="urn:microsoft.com/office/officeart/2005/8/layout/venn1"/>
    <dgm:cxn modelId="{DF13967F-7BD6-431E-83F9-69D5848DC825}" srcId="{DAF0D3E0-3E0F-4EC8-9A05-A62F9D460E70}" destId="{244BD20E-FF03-4B24-862A-ECEF677917EC}" srcOrd="1" destOrd="0" parTransId="{24E14261-4A73-4271-88ED-03ACD2F432B2}" sibTransId="{2BD9E67B-D3F4-4BA6-894B-608FA6EB3F8E}"/>
    <dgm:cxn modelId="{9C21F985-34C8-40AF-99D2-4617CF3E7C3D}" type="presOf" srcId="{DAF0D3E0-3E0F-4EC8-9A05-A62F9D460E70}" destId="{BDA9AC74-011A-4980-B4D9-ECFBB5E18E23}" srcOrd="0" destOrd="0" presId="urn:microsoft.com/office/officeart/2005/8/layout/venn1"/>
    <dgm:cxn modelId="{0C30CBED-BEAF-4248-9739-09FAB5E69FCD}" type="presParOf" srcId="{BDA9AC74-011A-4980-B4D9-ECFBB5E18E23}" destId="{6A42C215-BB29-417C-AE9A-B2BF6F4E3D0E}" srcOrd="0" destOrd="0" presId="urn:microsoft.com/office/officeart/2005/8/layout/venn1"/>
    <dgm:cxn modelId="{8328EF96-E064-49EE-943B-4F0CC169E02E}" type="presParOf" srcId="{BDA9AC74-011A-4980-B4D9-ECFBB5E18E23}" destId="{9840E42C-2A58-4ED8-9028-ED93DD1B42D9}" srcOrd="1" destOrd="0" presId="urn:microsoft.com/office/officeart/2005/8/layout/venn1"/>
    <dgm:cxn modelId="{81C1405A-6B08-4518-B998-073A803B39CB}" type="presParOf" srcId="{BDA9AC74-011A-4980-B4D9-ECFBB5E18E23}" destId="{734E645E-D19A-44D0-A151-4D8DA5985530}" srcOrd="2" destOrd="0" presId="urn:microsoft.com/office/officeart/2005/8/layout/venn1"/>
    <dgm:cxn modelId="{0DAD21C7-C7C7-4CE9-A15D-618140DAB564}" type="presParOf" srcId="{BDA9AC74-011A-4980-B4D9-ECFBB5E18E23}" destId="{2D09636F-5C1B-413A-ABC7-39D4D6C7E7D8}"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2C215-BB29-417C-AE9A-B2BF6F4E3D0E}">
      <dsp:nvSpPr>
        <dsp:cNvPr id="0" name=""/>
        <dsp:cNvSpPr/>
      </dsp:nvSpPr>
      <dsp:spPr>
        <a:xfrm>
          <a:off x="377246" y="193040"/>
          <a:ext cx="5608243" cy="5074919"/>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pPr>
          <a:r>
            <a:rPr lang="en-US" sz="2400" kern="1200" dirty="0" smtClean="0"/>
            <a:t>Single Stocks</a:t>
          </a:r>
          <a:endParaRPr lang="en-US" sz="1200" kern="1200" dirty="0"/>
        </a:p>
      </dsp:txBody>
      <dsp:txXfrm>
        <a:off x="1160380" y="791482"/>
        <a:ext cx="3233581" cy="3878035"/>
      </dsp:txXfrm>
    </dsp:sp>
    <dsp:sp modelId="{734E645E-D19A-44D0-A151-4D8DA5985530}">
      <dsp:nvSpPr>
        <dsp:cNvPr id="0" name=""/>
        <dsp:cNvSpPr/>
      </dsp:nvSpPr>
      <dsp:spPr>
        <a:xfrm>
          <a:off x="3234735" y="152389"/>
          <a:ext cx="5593018" cy="5074919"/>
        </a:xfrm>
        <a:prstGeom prst="ellipse">
          <a:avLst/>
        </a:prstGeom>
        <a:solidFill>
          <a:schemeClr val="accent4">
            <a:alpha val="50000"/>
            <a:hueOff val="-4464770"/>
            <a:satOff val="26899"/>
            <a:lumOff val="215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pPr>
          <a:r>
            <a:rPr lang="en-US" sz="2400" kern="1200" dirty="0" smtClean="0"/>
            <a:t>Mutual Funds</a:t>
          </a:r>
          <a:endParaRPr lang="en-US" sz="2400" kern="1200" dirty="0"/>
        </a:p>
      </dsp:txBody>
      <dsp:txXfrm>
        <a:off x="4821943" y="750832"/>
        <a:ext cx="3224803" cy="387803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FD318E-824F-447C-B378-15FB703B44F2}"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29955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D318E-824F-447C-B378-15FB703B44F2}"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10290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D318E-824F-447C-B378-15FB703B44F2}"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72636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D318E-824F-447C-B378-15FB703B44F2}"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382371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FD318E-824F-447C-B378-15FB703B44F2}"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202569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FD318E-824F-447C-B378-15FB703B44F2}"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05089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FD318E-824F-447C-B378-15FB703B44F2}" type="datetimeFigureOut">
              <a:rPr lang="en-US" smtClean="0"/>
              <a:t>5/30/2013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1538655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FD318E-824F-447C-B378-15FB703B44F2}" type="datetimeFigureOut">
              <a:rPr lang="en-US" smtClean="0"/>
              <a:t>5/30/2013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491425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D318E-824F-447C-B378-15FB703B44F2}" type="datetimeFigureOut">
              <a:rPr lang="en-US" smtClean="0"/>
              <a:t>5/30/2013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293896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D318E-824F-447C-B378-15FB703B44F2}"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14849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D318E-824F-447C-B378-15FB703B44F2}"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699783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D318E-824F-447C-B378-15FB703B44F2}" type="datetimeFigureOut">
              <a:rPr lang="en-US" smtClean="0"/>
              <a:t>5/30/2013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5CD73-99DA-4E4C-ADDC-3A93C2604901}" type="slidenum">
              <a:rPr lang="en-US" smtClean="0"/>
              <a:t>‹#›</a:t>
            </a:fld>
            <a:endParaRPr lang="en-US"/>
          </a:p>
        </p:txBody>
      </p:sp>
    </p:spTree>
    <p:extLst>
      <p:ext uri="{BB962C8B-B14F-4D97-AF65-F5344CB8AC3E}">
        <p14:creationId xmlns:p14="http://schemas.microsoft.com/office/powerpoint/2010/main" val="3096471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685800"/>
            <a:ext cx="7772400" cy="800926"/>
          </a:xfrm>
        </p:spPr>
        <p:txBody>
          <a:bodyPr>
            <a:normAutofit fontScale="90000"/>
          </a:bodyPr>
          <a:lstStyle>
            <a:lvl1pPr marL="0" marR="0" indent="0" algn="ctr" defTabSz="914400" rtl="0" eaLnBrk="1" fontAlgn="auto" latinLnBrk="0" hangingPunct="1">
              <a:lnSpc>
                <a:spcPct val="100000"/>
              </a:lnSpc>
              <a:spcBef>
                <a:spcPct val="0"/>
              </a:spcBef>
              <a:spcAft>
                <a:spcPts val="0"/>
              </a:spcAft>
              <a:buClrTx/>
              <a:buSzTx/>
              <a:buFontTx/>
              <a:buNone/>
              <a:tabLst/>
              <a:defRPr lang="en-US" sz="1200" smtClean="0">
                <a:effectLst/>
              </a:defRPr>
            </a:lvl1pPr>
          </a:lstStyle>
          <a:p>
            <a:r>
              <a:rPr lang="en-US" dirty="0"/>
              <a:t>Directions:  Compare and contrast mutual funds and single stocks. What are the significant similarities and differences? Write the similarities in the section of the circles that overlap and the differences in the outer section of the circle under each heading.  You are required to do a total of ten items total.</a:t>
            </a:r>
            <a:br>
              <a:rPr lang="en-US" dirty="0"/>
            </a:br>
            <a:r>
              <a:rPr lang="en-US" sz="1200" dirty="0" smtClean="0">
                <a:effectLst/>
                <a:latin typeface="Chaparral Pro"/>
                <a:ea typeface="Calibri"/>
                <a:cs typeface="Times New Roman"/>
              </a:rPr>
              <a:t/>
            </a:r>
            <a:br>
              <a:rPr lang="en-US" sz="1200" dirty="0" smtClean="0">
                <a:effectLst/>
                <a:latin typeface="Chaparral Pro"/>
                <a:ea typeface="Calibri"/>
                <a:cs typeface="Times New Roman"/>
              </a:rPr>
            </a:br>
            <a:endParaRPr lang="en-US" dirty="0"/>
          </a:p>
        </p:txBody>
      </p:sp>
      <p:graphicFrame>
        <p:nvGraphicFramePr>
          <p:cNvPr id="5" name="Diagram 4"/>
          <p:cNvGraphicFramePr/>
          <p:nvPr>
            <p:extLst>
              <p:ext uri="{D42A27DB-BD31-4B8C-83A1-F6EECF244321}">
                <p14:modId xmlns:p14="http://schemas.microsoft.com/office/powerpoint/2010/main" val="510282241"/>
              </p:ext>
            </p:extLst>
          </p:nvPr>
        </p:nvGraphicFramePr>
        <p:xfrm>
          <a:off x="0" y="1295400"/>
          <a:ext cx="9144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990600" y="2678668"/>
            <a:ext cx="2057400" cy="369332"/>
          </a:xfrm>
          <a:prstGeom prst="rect">
            <a:avLst/>
          </a:prstGeom>
          <a:noFill/>
        </p:spPr>
        <p:txBody>
          <a:bodyPr wrap="square" rtlCol="0">
            <a:spAutoFit/>
          </a:bodyPr>
          <a:lstStyle/>
          <a:p>
            <a:r>
              <a:rPr lang="en-US" dirty="0" smtClean="0"/>
              <a:t>Type Here</a:t>
            </a:r>
            <a:endParaRPr lang="en-US" dirty="0"/>
          </a:p>
        </p:txBody>
      </p:sp>
      <p:sp>
        <p:nvSpPr>
          <p:cNvPr id="7" name="TextBox 6"/>
          <p:cNvSpPr txBox="1"/>
          <p:nvPr/>
        </p:nvSpPr>
        <p:spPr>
          <a:xfrm>
            <a:off x="3581400" y="2667000"/>
            <a:ext cx="2057400" cy="369332"/>
          </a:xfrm>
          <a:prstGeom prst="rect">
            <a:avLst/>
          </a:prstGeom>
          <a:noFill/>
        </p:spPr>
        <p:txBody>
          <a:bodyPr wrap="square" rtlCol="0">
            <a:spAutoFit/>
          </a:bodyPr>
          <a:lstStyle/>
          <a:p>
            <a:r>
              <a:rPr lang="en-US" dirty="0" smtClean="0"/>
              <a:t>Type Here</a:t>
            </a:r>
            <a:endParaRPr lang="en-US" dirty="0"/>
          </a:p>
        </p:txBody>
      </p:sp>
      <p:sp>
        <p:nvSpPr>
          <p:cNvPr id="8" name="TextBox 7"/>
          <p:cNvSpPr txBox="1"/>
          <p:nvPr/>
        </p:nvSpPr>
        <p:spPr>
          <a:xfrm>
            <a:off x="6248400" y="2667000"/>
            <a:ext cx="2057400" cy="369332"/>
          </a:xfrm>
          <a:prstGeom prst="rect">
            <a:avLst/>
          </a:prstGeom>
          <a:noFill/>
        </p:spPr>
        <p:txBody>
          <a:bodyPr wrap="square" rtlCol="0">
            <a:spAutoFit/>
          </a:bodyPr>
          <a:lstStyle/>
          <a:p>
            <a:r>
              <a:rPr lang="en-US" dirty="0" smtClean="0"/>
              <a:t>Type Here</a:t>
            </a:r>
            <a:endParaRPr lang="en-US" dirty="0"/>
          </a:p>
        </p:txBody>
      </p:sp>
      <p:sp>
        <p:nvSpPr>
          <p:cNvPr id="13" name="TextBox 12"/>
          <p:cNvSpPr txBox="1"/>
          <p:nvPr/>
        </p:nvSpPr>
        <p:spPr>
          <a:xfrm>
            <a:off x="0" y="228600"/>
            <a:ext cx="1703800" cy="369332"/>
          </a:xfrm>
          <a:prstGeom prst="rect">
            <a:avLst/>
          </a:prstGeom>
          <a:noFill/>
        </p:spPr>
        <p:txBody>
          <a:bodyPr wrap="none" rtlCol="0">
            <a:spAutoFit/>
          </a:bodyPr>
          <a:lstStyle/>
          <a:p>
            <a:r>
              <a:rPr lang="en-US" dirty="0" smtClean="0"/>
              <a:t>Student Name:  </a:t>
            </a:r>
            <a:endParaRPr lang="en-US" dirty="0"/>
          </a:p>
        </p:txBody>
      </p:sp>
    </p:spTree>
    <p:extLst>
      <p:ext uri="{BB962C8B-B14F-4D97-AF65-F5344CB8AC3E}">
        <p14:creationId xmlns:p14="http://schemas.microsoft.com/office/powerpoint/2010/main" val="1336193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69</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Directions:  Compare and contrast mutual funds and single stocks. What are the significant similarities and differences? Write the similarities in the section of the circles that overlap and the differences in the outer section of the circle under each heading.  You are required to do a total of ten items total.  </vt:lpstr>
    </vt:vector>
  </TitlesOfParts>
  <Company>Forest Hills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Directions:  Compare and contrast mutual funds and single stocks. What are the significant similarities and differences? Write the similarities in the section of the circles that overlap and the differences in the outer section of the circle under each heading.  You are required to do a total of ten items total.  </dc:title>
  <dc:creator>Brian Johnson</dc:creator>
  <cp:lastModifiedBy>Brian Johnson</cp:lastModifiedBy>
  <cp:revision>1</cp:revision>
  <dcterms:created xsi:type="dcterms:W3CDTF">2013-05-30T14:33:50Z</dcterms:created>
  <dcterms:modified xsi:type="dcterms:W3CDTF">2013-05-30T14:40:29Z</dcterms:modified>
</cp:coreProperties>
</file>