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5" r:id="rId2"/>
  </p:sldMasterIdLst>
  <p:sldIdLst>
    <p:sldId id="282" r:id="rId3"/>
    <p:sldId id="260" r:id="rId4"/>
    <p:sldId id="262" r:id="rId5"/>
    <p:sldId id="263" r:id="rId6"/>
    <p:sldId id="261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B0E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 i="0"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6D458F-3CEE-4291-BF99-BAD6807E74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F17223-183E-4F00-BA41-13466D819A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9EB8C6-B6E2-4F4D-ACE8-0EA3CC0E7A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CD6D458F-3CEE-4291-BF99-BAD6807E7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493B-0BF3-4FED-B3D8-6C33231AC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3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14BC3405-0F04-4E73-93C2-5F448F877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B0FD-4E83-4762-A0FB-CE5692B3C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DA3A-DF47-4AC3-94A7-ECD02EF55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1252-9978-44B6-9F27-44F999744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A240-321B-4D3C-9618-B5D85E229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4" name="Odwhat2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1604-063A-4630-992C-19FC4E477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D2493B-0BF3-4FED-B3D8-6C33231ACA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EB20-F980-4E92-B69D-47FA43C3A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9D3FB08-7497-4AD8-A029-5099BD917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7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9D3FB08-7497-4AD8-A029-5099BD917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34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9D3FB08-7497-4AD8-A029-5099BD917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580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9D3FB08-7497-4AD8-A029-5099BD917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81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FB08-7497-4AD8-A029-5099BD917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93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FB08-7497-4AD8-A029-5099BD917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9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7223-183E-4F00-BA41-13466D819A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019EB8C6-B6E2-4F4D-ACE8-0EA3CC0E7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9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BC3405-0F04-4E73-93C2-5F448F8777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1EB0FD-4E83-4762-A0FB-CE5692B3C2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8BDA3A-DF47-4AC3-94A7-ECD02EF55A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A51252-9978-44B6-9F27-44F999744B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FEA240-321B-4D3C-9618-B5D85E2299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F01604-063A-4630-992C-19FC4E4775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0FEB20-F980-4E92-B69D-47FA43C3AE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i="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 Black" pitchFamily="34" charset="0"/>
              </a:defRPr>
            </a:lvl1pPr>
          </a:lstStyle>
          <a:p>
            <a:fld id="{79D3FB08-7497-4AD8-A029-5099BD9175C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i="0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i="0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i="0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i="0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i="0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i="0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3" name="Odwhat2.wav"/>
          </p:stSnd>
        </p:sndAc>
      </p:transition>
    </mc:Choice>
    <mc:Fallback xmlns="">
      <p:transition spd="slow">
        <p:random/>
        <p:sndAc>
          <p:stSnd>
            <p:snd r:embed="rId14" name="Odwhat2.wav"/>
          </p:stSnd>
        </p:sndAc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FB08-7497-4AD8-A029-5099BD917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9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9" name="Odwhat2.wav"/>
          </p:stSnd>
        </p:sndAc>
      </p:transition>
    </mc:Choice>
    <mc:Fallback xmlns="">
      <p:transition spd="slow">
        <p:random/>
        <p:sndAc>
          <p:stSnd>
            <p:snd r:embed="rId21" name="Odwhat2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929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rial Black" panose="020B0A04020102020204" pitchFamily="34" charset="0"/>
              </a:rPr>
              <a:t>Indirect Statement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343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The teacher asks that you pay attention. </a:t>
            </a:r>
          </a:p>
        </p:txBody>
      </p:sp>
    </p:spTree>
    <p:extLst>
      <p:ext uri="{BB962C8B-B14F-4D97-AF65-F5344CB8AC3E}">
        <p14:creationId xmlns:p14="http://schemas.microsoft.com/office/powerpoint/2010/main" val="13909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4" name="Odwhat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486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Indirect Commands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>
                <a:solidFill>
                  <a:schemeClr val="bg2"/>
                </a:solidFill>
              </a:rPr>
              <a:t>Try these simple negative indirect commands.  Watch your tenses!  Use your vocabulary sheets for help with these verbs of ordering and asking.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371600" y="2133600"/>
            <a:ext cx="73152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/>
              <a:t>Grammaticus Sextum monebit </a:t>
            </a:r>
            <a:r>
              <a:rPr lang="en-US" sz="2400" i="0">
                <a:solidFill>
                  <a:srgbClr val="D82B0E"/>
                </a:solidFill>
              </a:rPr>
              <a:t>ne obdormiat.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/>
              <a:t>Cornelius pueris praecepit </a:t>
            </a:r>
            <a:r>
              <a:rPr lang="en-US" sz="2400" i="0">
                <a:solidFill>
                  <a:srgbClr val="D82B0E"/>
                </a:solidFill>
              </a:rPr>
              <a:t>ne soli foras egrederentur.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/>
              <a:t>Aurelia Corneliam hortata est </a:t>
            </a:r>
            <a:r>
              <a:rPr lang="en-US" sz="2400" i="0">
                <a:solidFill>
                  <a:srgbClr val="D82B0E"/>
                </a:solidFill>
              </a:rPr>
              <a:t>ne laborem neglegeret.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/>
              <a:t>Cornelia orat </a:t>
            </a:r>
            <a:r>
              <a:rPr lang="en-US" sz="2400" i="0">
                <a:solidFill>
                  <a:srgbClr val="D82B0E"/>
                </a:solidFill>
              </a:rPr>
              <a:t>ne sola domi sedeat.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/>
              <a:t>Sextus obsecrat </a:t>
            </a:r>
            <a:r>
              <a:rPr lang="en-US" sz="2400" i="0">
                <a:solidFill>
                  <a:srgbClr val="D82B0E"/>
                </a:solidFill>
              </a:rPr>
              <a:t>ne domi reliquatur</a:t>
            </a:r>
            <a:r>
              <a:rPr lang="en-US" sz="2400" i="0"/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/>
              <a:t>Ignavus servus rogabat </a:t>
            </a:r>
            <a:r>
              <a:rPr lang="en-US" sz="2400" i="0">
                <a:solidFill>
                  <a:srgbClr val="D82B0E"/>
                </a:solidFill>
              </a:rPr>
              <a:t>ne ad villam rusticam dimitteretur.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Report, do not quote, a command or request—usually an imperative.</a:t>
            </a:r>
          </a:p>
          <a:p>
            <a:pPr>
              <a:lnSpc>
                <a:spcPct val="90000"/>
              </a:lnSpc>
            </a:pPr>
            <a:r>
              <a:rPr lang="en-US" sz="2800"/>
              <a:t>Introduced by ne or ut.</a:t>
            </a:r>
          </a:p>
          <a:p>
            <a:pPr>
              <a:lnSpc>
                <a:spcPct val="90000"/>
              </a:lnSpc>
            </a:pPr>
            <a:r>
              <a:rPr lang="en-US" sz="2800"/>
              <a:t>Use an incomplete (present or imperfect) subjunctive.</a:t>
            </a:r>
          </a:p>
          <a:p>
            <a:pPr>
              <a:lnSpc>
                <a:spcPct val="90000"/>
              </a:lnSpc>
            </a:pPr>
            <a:r>
              <a:rPr lang="en-US" sz="2800"/>
              <a:t>Look for them to be introduced with verbs of </a:t>
            </a:r>
            <a:r>
              <a:rPr lang="en-US" sz="2800" i="1"/>
              <a:t>asking, commanding, begging, inviting, urging, ordering, asking</a:t>
            </a:r>
            <a:r>
              <a:rPr lang="en-US" sz="2800"/>
              <a:t>, and the like.  Know well the verbs on your vocabulary sheet.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70104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Indirect Commands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4" name="Odwhat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ugepa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ugepa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ugepa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ugepa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486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Indirect Commands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0">
                <a:solidFill>
                  <a:schemeClr val="bg2"/>
                </a:solidFill>
              </a:rPr>
              <a:t>What was the original English and Latin command for each of these indirect commands?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447800" y="1981200"/>
            <a:ext cx="685800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i="0"/>
              <a:t>Te oro atque obsecro </a:t>
            </a:r>
            <a:r>
              <a:rPr lang="en-US" sz="2000" i="0">
                <a:solidFill>
                  <a:srgbClr val="D82B0E"/>
                </a:solidFill>
              </a:rPr>
              <a:t>ut domum venias.</a:t>
            </a:r>
          </a:p>
          <a:p>
            <a:pPr>
              <a:spcBef>
                <a:spcPct val="50000"/>
              </a:spcBef>
            </a:pPr>
            <a:r>
              <a:rPr lang="en-US" sz="2000" i="0">
                <a:solidFill>
                  <a:srgbClr val="D82B0E"/>
                </a:solidFill>
              </a:rPr>
              <a:t>     </a:t>
            </a:r>
            <a:r>
              <a:rPr lang="en-US" sz="2000">
                <a:solidFill>
                  <a:srgbClr val="003399"/>
                </a:solidFill>
              </a:rPr>
              <a:t>Come home!</a:t>
            </a:r>
            <a:r>
              <a:rPr lang="en-US" sz="2000" i="0">
                <a:solidFill>
                  <a:srgbClr val="D82B0E"/>
                </a:solidFill>
              </a:rPr>
              <a:t>  </a:t>
            </a:r>
            <a:r>
              <a:rPr lang="en-US" sz="2000" i="0">
                <a:solidFill>
                  <a:schemeClr val="bg2"/>
                </a:solidFill>
              </a:rPr>
              <a:t>Domum veni!</a:t>
            </a:r>
          </a:p>
          <a:p>
            <a:pPr>
              <a:spcBef>
                <a:spcPct val="50000"/>
              </a:spcBef>
            </a:pPr>
            <a:r>
              <a:rPr lang="en-US" sz="2000" i="0"/>
              <a:t>2.  Cornelius convivas invitat </a:t>
            </a:r>
            <a:r>
              <a:rPr lang="en-US" sz="2000" i="0">
                <a:solidFill>
                  <a:srgbClr val="D82B0E"/>
                </a:solidFill>
              </a:rPr>
              <a:t>ut in atrium procedant</a:t>
            </a:r>
            <a:r>
              <a:rPr lang="en-US" sz="2000" i="0"/>
              <a:t>.</a:t>
            </a:r>
          </a:p>
          <a:p>
            <a:pPr>
              <a:spcBef>
                <a:spcPct val="50000"/>
              </a:spcBef>
            </a:pPr>
            <a:r>
              <a:rPr lang="en-US" sz="2000" i="0"/>
              <a:t>     </a:t>
            </a:r>
            <a:r>
              <a:rPr lang="en-US" sz="2000">
                <a:solidFill>
                  <a:srgbClr val="003399"/>
                </a:solidFill>
              </a:rPr>
              <a:t>Proceed into the atrium</a:t>
            </a:r>
            <a:r>
              <a:rPr lang="en-US" sz="2000"/>
              <a:t>!</a:t>
            </a:r>
            <a:r>
              <a:rPr lang="en-US" sz="2000" i="0"/>
              <a:t> </a:t>
            </a:r>
            <a:r>
              <a:rPr lang="en-US" sz="2000" i="0">
                <a:solidFill>
                  <a:schemeClr val="bg2"/>
                </a:solidFill>
              </a:rPr>
              <a:t>In atrium procedite, convivae!</a:t>
            </a:r>
          </a:p>
          <a:p>
            <a:pPr>
              <a:spcBef>
                <a:spcPct val="50000"/>
              </a:spcBef>
            </a:pPr>
            <a:r>
              <a:rPr lang="en-US" sz="2000" i="0"/>
              <a:t>3.  Parentes eos rogaverunt </a:t>
            </a:r>
            <a:r>
              <a:rPr lang="en-US" sz="2000" i="0">
                <a:solidFill>
                  <a:srgbClr val="D82B0E"/>
                </a:solidFill>
              </a:rPr>
              <a:t>ut in tablinum ingrederentur.</a:t>
            </a:r>
          </a:p>
          <a:p>
            <a:pPr>
              <a:spcBef>
                <a:spcPct val="50000"/>
              </a:spcBef>
            </a:pPr>
            <a:r>
              <a:rPr lang="en-US" sz="2000" i="0">
                <a:solidFill>
                  <a:srgbClr val="D82B0E"/>
                </a:solidFill>
              </a:rPr>
              <a:t>     </a:t>
            </a:r>
            <a:r>
              <a:rPr lang="en-US" sz="2000">
                <a:solidFill>
                  <a:srgbClr val="003399"/>
                </a:solidFill>
              </a:rPr>
              <a:t>Enter the study! </a:t>
            </a:r>
            <a:r>
              <a:rPr lang="en-US" sz="2000" i="0">
                <a:solidFill>
                  <a:schemeClr val="bg2"/>
                </a:solidFill>
              </a:rPr>
              <a:t>In tablinum ingredemini!</a:t>
            </a:r>
          </a:p>
          <a:p>
            <a:pPr>
              <a:spcBef>
                <a:spcPct val="50000"/>
              </a:spcBef>
            </a:pPr>
            <a:r>
              <a:rPr lang="en-US" sz="2000" i="0">
                <a:solidFill>
                  <a:schemeClr val="bg2"/>
                </a:solidFill>
              </a:rPr>
              <a:t>4.  </a:t>
            </a:r>
            <a:r>
              <a:rPr lang="en-US" sz="2000" i="0"/>
              <a:t>Sextus obsecrat </a:t>
            </a:r>
            <a:r>
              <a:rPr lang="en-US" sz="2000" i="0">
                <a:solidFill>
                  <a:srgbClr val="D82B0E"/>
                </a:solidFill>
              </a:rPr>
              <a:t>ne domi reliquatur</a:t>
            </a:r>
            <a:r>
              <a:rPr lang="en-US" sz="2000" i="0"/>
              <a:t>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99"/>
                </a:solidFill>
              </a:rPr>
              <a:t>     Don’t leave me behind!</a:t>
            </a:r>
            <a:r>
              <a:rPr lang="en-US" sz="2000" i="0">
                <a:solidFill>
                  <a:schemeClr val="bg2"/>
                </a:solidFill>
              </a:rPr>
              <a:t>  Noli / Nolite me domi reliquere!</a:t>
            </a:r>
          </a:p>
          <a:p>
            <a:pPr>
              <a:spcBef>
                <a:spcPct val="50000"/>
              </a:spcBef>
            </a:pPr>
            <a:r>
              <a:rPr lang="en-US" sz="2000" i="0"/>
              <a:t>5.  Cornelius pueris praecepit </a:t>
            </a:r>
            <a:r>
              <a:rPr lang="en-US" sz="2000" i="0">
                <a:solidFill>
                  <a:srgbClr val="D82B0E"/>
                </a:solidFill>
              </a:rPr>
              <a:t>ne soli foras egrederentur.</a:t>
            </a:r>
          </a:p>
          <a:p>
            <a:pPr>
              <a:spcBef>
                <a:spcPct val="50000"/>
              </a:spcBef>
            </a:pPr>
            <a:r>
              <a:rPr lang="en-US" sz="2000" i="0">
                <a:solidFill>
                  <a:schemeClr val="bg2"/>
                </a:solidFill>
              </a:rPr>
              <a:t>     </a:t>
            </a:r>
            <a:r>
              <a:rPr lang="en-US" sz="2000">
                <a:solidFill>
                  <a:srgbClr val="003399"/>
                </a:solidFill>
              </a:rPr>
              <a:t>Don’t go outside alone!</a:t>
            </a:r>
            <a:r>
              <a:rPr lang="en-US" sz="2000" i="0">
                <a:solidFill>
                  <a:schemeClr val="bg2"/>
                </a:solidFill>
              </a:rPr>
              <a:t>  Nolite soli foras egredi, pueri!</a:t>
            </a:r>
            <a:endParaRPr lang="en-US" sz="2000" i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486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Indirect Commands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>
                <a:solidFill>
                  <a:schemeClr val="bg2"/>
                </a:solidFill>
              </a:rPr>
              <a:t>Take these Latin sentences and finish turning them into indirect commands.  Watch your tenses!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90600" y="1905000"/>
            <a:ext cx="731520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i="0"/>
              <a:t>“Volo Flaviam Romam venire,” inquit Cornelia.</a:t>
            </a:r>
          </a:p>
          <a:p>
            <a:pPr>
              <a:spcBef>
                <a:spcPct val="50000"/>
              </a:spcBef>
            </a:pPr>
            <a:r>
              <a:rPr lang="en-US" sz="2000" i="0">
                <a:solidFill>
                  <a:srgbClr val="D82B0E"/>
                </a:solidFill>
              </a:rPr>
              <a:t>     Cornelia Flaviam hortatur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i="0"/>
              <a:t>“Multas epistulas scribe,” Flavia Corneliam obsecravit.</a:t>
            </a:r>
          </a:p>
          <a:p>
            <a:pPr>
              <a:spcBef>
                <a:spcPct val="50000"/>
              </a:spcBef>
            </a:pPr>
            <a:r>
              <a:rPr lang="en-US" sz="2000" i="0">
                <a:solidFill>
                  <a:srgbClr val="D82B0E"/>
                </a:solidFill>
              </a:rPr>
              <a:t>     Flavia Corneliam obsecravit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i="0"/>
              <a:t>“Noli me sequi ad Forum, mi fili,” praecipit Cornelius.</a:t>
            </a:r>
          </a:p>
          <a:p>
            <a:pPr>
              <a:spcBef>
                <a:spcPct val="50000"/>
              </a:spcBef>
            </a:pPr>
            <a:r>
              <a:rPr lang="en-US" sz="2000" i="0">
                <a:solidFill>
                  <a:srgbClr val="D82B0E"/>
                </a:solidFill>
              </a:rPr>
              <a:t>     Cornelius mihi praecipit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i="0"/>
              <a:t>Princeps nos monebat, “Nolite huc regredi.” </a:t>
            </a:r>
          </a:p>
          <a:p>
            <a:pPr>
              <a:spcBef>
                <a:spcPct val="50000"/>
              </a:spcBef>
            </a:pPr>
            <a:r>
              <a:rPr lang="en-US" sz="2000" i="0">
                <a:solidFill>
                  <a:srgbClr val="D82B0E"/>
                </a:solidFill>
              </a:rPr>
              <a:t>     Princeps nos monebat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i="0"/>
              <a:t>“Visne ad urbem ire?” inquit amica mea.</a:t>
            </a:r>
          </a:p>
          <a:p>
            <a:pPr>
              <a:spcBef>
                <a:spcPct val="50000"/>
              </a:spcBef>
            </a:pPr>
            <a:r>
              <a:rPr lang="en-US" sz="2000" i="0"/>
              <a:t>     </a:t>
            </a:r>
            <a:r>
              <a:rPr lang="en-US" sz="2000" i="0">
                <a:solidFill>
                  <a:srgbClr val="D82B0E"/>
                </a:solidFill>
              </a:rPr>
              <a:t>Amica mihi persuasit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67200" y="23622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solidFill>
                  <a:srgbClr val="003399"/>
                </a:solidFill>
              </a:rPr>
              <a:t>ut Romam veniat.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572000" y="32766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solidFill>
                  <a:srgbClr val="003399"/>
                </a:solidFill>
              </a:rPr>
              <a:t>ut multas epistulas scriberet.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038600" y="41910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solidFill>
                  <a:srgbClr val="003399"/>
                </a:solidFill>
              </a:rPr>
              <a:t>ne se ad Forum sequar.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962400" y="51054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solidFill>
                  <a:srgbClr val="003399"/>
                </a:solidFill>
              </a:rPr>
              <a:t>ne huc regrederemur.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810000" y="60198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>
                <a:solidFill>
                  <a:srgbClr val="003399"/>
                </a:solidFill>
              </a:rPr>
              <a:t>ut ad urbem irem.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  <p:bldP spid="27657" grpId="0"/>
      <p:bldP spid="27658" grpId="0"/>
      <p:bldP spid="276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066800" y="1347788"/>
          <a:ext cx="7010400" cy="43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808484" imgH="2372873" progId="Photoshop.Image.9">
                  <p:embed/>
                </p:oleObj>
              </mc:Choice>
              <mc:Fallback>
                <p:oleObj name="Image" r:id="rId3" imgW="3808484" imgH="2372873" progId="Photoshop.Image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47788"/>
                        <a:ext cx="7010400" cy="436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143000" y="1347788"/>
          <a:ext cx="6781800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844571" imgH="2336000" progId="Photoshop.Image.9">
                  <p:embed/>
                </p:oleObj>
              </mc:Choice>
              <mc:Fallback>
                <p:oleObj name="Image" r:id="rId3" imgW="3844571" imgH="2336000" progId="Photoshop.Image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47788"/>
                        <a:ext cx="6781800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295400" y="1411288"/>
          <a:ext cx="6553200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844571" imgH="2368000" progId="Photoshop.Image.9">
                  <p:embed/>
                </p:oleObj>
              </mc:Choice>
              <mc:Fallback>
                <p:oleObj name="Image" r:id="rId3" imgW="3844571" imgH="2368000" progId="Photoshop.Image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11288"/>
                        <a:ext cx="6553200" cy="403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143000" y="1335088"/>
          <a:ext cx="6858000" cy="418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849632" imgH="2349714" progId="Photoshop.Image.9">
                  <p:embed/>
                </p:oleObj>
              </mc:Choice>
              <mc:Fallback>
                <p:oleObj name="Image" r:id="rId3" imgW="3849632" imgH="2349714" progId="Photoshop.Image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35088"/>
                        <a:ext cx="6858000" cy="418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5" name="Odwhat2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7620000" cy="4265613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>
                <a:solidFill>
                  <a:srgbClr val="003399"/>
                </a:solidFill>
              </a:rPr>
              <a:t>Until now we have had just one way of giving orders in Latin, using the verb </a:t>
            </a:r>
            <a:r>
              <a:rPr lang="en-US" sz="2800" b="1" i="0">
                <a:solidFill>
                  <a:srgbClr val="003399"/>
                </a:solidFill>
              </a:rPr>
              <a:t>iubeo, iubere</a:t>
            </a:r>
            <a:r>
              <a:rPr lang="en-US" sz="2800" i="0"/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i="0"/>
              <a:t>Aurelia ancillas purgare culinam iussit.</a:t>
            </a:r>
            <a:r>
              <a:rPr lang="en-US" sz="2400" i="0"/>
              <a:t>             </a:t>
            </a:r>
            <a:r>
              <a:rPr lang="en-US" sz="2400"/>
              <a:t>Aurelia ordered the slave women to clean the kitchen.</a:t>
            </a:r>
          </a:p>
          <a:p>
            <a:pPr algn="ctr">
              <a:spcBef>
                <a:spcPct val="50000"/>
              </a:spcBef>
            </a:pPr>
            <a:r>
              <a:rPr lang="en-US" sz="2800" b="1" i="0">
                <a:solidFill>
                  <a:srgbClr val="003399"/>
                </a:solidFill>
              </a:rPr>
              <a:t>Iubere</a:t>
            </a:r>
            <a:r>
              <a:rPr lang="en-US" sz="2800" i="0">
                <a:solidFill>
                  <a:srgbClr val="003399"/>
                </a:solidFill>
              </a:rPr>
              <a:t> is the only verb that uses an accusative and infinitive to show command.  All other verbs of commanding, ordering, beseeching, advising, etc. use another construction.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57200" y="762000"/>
          <a:ext cx="3886200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808484" imgH="2372873" progId="Photoshop.Image.9">
                  <p:embed/>
                </p:oleObj>
              </mc:Choice>
              <mc:Fallback>
                <p:oleObj name="Image" r:id="rId4" imgW="3808484" imgH="2372873" progId="Photoshop.Image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3886200" cy="242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914400" y="2819400"/>
            <a:ext cx="2971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 i="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181600" y="2819400"/>
            <a:ext cx="31242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 i="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85800" y="5867400"/>
            <a:ext cx="34290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 i="0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105400" y="5791200"/>
            <a:ext cx="32766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 i="0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419600" y="685800"/>
            <a:ext cx="3886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0">
                <a:solidFill>
                  <a:srgbClr val="003399"/>
                </a:solidFill>
              </a:rPr>
              <a:t>Aurelia ancillas imperat</a:t>
            </a:r>
          </a:p>
          <a:p>
            <a:pPr algn="ctr">
              <a:spcBef>
                <a:spcPct val="50000"/>
              </a:spcBef>
            </a:pPr>
            <a:r>
              <a:rPr lang="en-US" sz="2000" b="1" i="0">
                <a:solidFill>
                  <a:srgbClr val="003399"/>
                </a:solidFill>
              </a:rPr>
              <a:t> ut culinam purgent.</a:t>
            </a:r>
          </a:p>
        </p:txBody>
      </p:sp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457200" y="3733800"/>
          <a:ext cx="3886200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3844571" imgH="2336000" progId="Photoshop.Image.9">
                  <p:embed/>
                </p:oleObj>
              </mc:Choice>
              <mc:Fallback>
                <p:oleObj name="Image" r:id="rId6" imgW="3844571" imgH="2336000" progId="Photoshop.Image.9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33800"/>
                        <a:ext cx="3886200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953000" y="5181600"/>
            <a:ext cx="342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000" b="1" i="0">
                <a:solidFill>
                  <a:srgbClr val="003399"/>
                </a:solidFill>
              </a:rPr>
              <a:t>Cornelius omnes invitavit ut apud se cenarent.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724400" y="1905000"/>
            <a:ext cx="40386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What are the elements of an </a:t>
            </a:r>
            <a:r>
              <a:rPr lang="en-US" sz="2400" i="0">
                <a:solidFill>
                  <a:srgbClr val="D82B0E"/>
                </a:solidFill>
              </a:rPr>
              <a:t>Indirect Command?</a:t>
            </a:r>
            <a:r>
              <a:rPr lang="en-US" sz="2400" i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0">
                <a:solidFill>
                  <a:schemeClr val="bg2"/>
                </a:solidFill>
              </a:rPr>
              <a:t>Start with a verb of commanding, asking, warning, etc.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0">
                <a:solidFill>
                  <a:schemeClr val="bg2"/>
                </a:solidFill>
              </a:rPr>
              <a:t>Introduce the command with </a:t>
            </a:r>
            <a:r>
              <a:rPr lang="en-US" sz="2000" i="0">
                <a:solidFill>
                  <a:srgbClr val="D82B0E"/>
                </a:solidFill>
              </a:rPr>
              <a:t>ut</a:t>
            </a:r>
            <a:r>
              <a:rPr lang="en-US" sz="2000" i="0">
                <a:solidFill>
                  <a:schemeClr val="bg2"/>
                </a:solidFill>
              </a:rPr>
              <a:t> (yes, again)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0">
                <a:solidFill>
                  <a:schemeClr val="bg2"/>
                </a:solidFill>
              </a:rPr>
              <a:t>Use a subjunctive that shows incomplete action (pres, imperf)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914400" y="5791200"/>
            <a:ext cx="2971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 i="0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 rot="-2674907">
            <a:off x="3656013" y="1946275"/>
            <a:ext cx="1676400" cy="304800"/>
          </a:xfrm>
          <a:prstGeom prst="rightArrow">
            <a:avLst>
              <a:gd name="adj1" fmla="val 50000"/>
              <a:gd name="adj2" fmla="val 137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3886200" y="55626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8" name="Odwhat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 animBg="1"/>
      <p:bldP spid="18452" grpId="1" animBg="1"/>
      <p:bldP spid="18453" grpId="0" animBg="1"/>
      <p:bldP spid="184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5486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Indirect Commands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1000" y="1295400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>
                <a:solidFill>
                  <a:schemeClr val="bg2"/>
                </a:solidFill>
              </a:rPr>
              <a:t>Try some simple indirect commands on your own.  Watch your tenses!  Use your vocabulary sheets for help with these verbs.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143000" y="2384425"/>
            <a:ext cx="73152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 dirty="0"/>
              <a:t>Cornelius </a:t>
            </a:r>
            <a:r>
              <a:rPr lang="en-US" sz="2400" i="0" dirty="0" err="1"/>
              <a:t>convivas</a:t>
            </a:r>
            <a:r>
              <a:rPr lang="en-US" sz="2400" i="0" dirty="0"/>
              <a:t> </a:t>
            </a:r>
            <a:r>
              <a:rPr lang="en-US" sz="2400" i="0" dirty="0" err="1"/>
              <a:t>invitat</a:t>
            </a:r>
            <a:r>
              <a:rPr lang="en-US" sz="2400" i="0" dirty="0"/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ut</a:t>
            </a:r>
            <a:r>
              <a:rPr lang="en-US" sz="2400" i="0" dirty="0">
                <a:solidFill>
                  <a:srgbClr val="D82B0E"/>
                </a:solidFill>
              </a:rPr>
              <a:t> in atrium </a:t>
            </a:r>
            <a:r>
              <a:rPr lang="en-US" sz="2400" i="0" dirty="0" err="1">
                <a:solidFill>
                  <a:srgbClr val="D82B0E"/>
                </a:solidFill>
              </a:rPr>
              <a:t>procedant</a:t>
            </a:r>
            <a:r>
              <a:rPr lang="en-US" sz="2400" i="0" dirty="0"/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 dirty="0" err="1"/>
              <a:t>Te</a:t>
            </a:r>
            <a:r>
              <a:rPr lang="en-US" sz="2400" i="0" dirty="0"/>
              <a:t> </a:t>
            </a:r>
            <a:r>
              <a:rPr lang="en-US" sz="2400" i="0" dirty="0" err="1"/>
              <a:t>oro</a:t>
            </a:r>
            <a:r>
              <a:rPr lang="en-US" sz="2400" i="0" dirty="0"/>
              <a:t> </a:t>
            </a:r>
            <a:r>
              <a:rPr lang="en-US" sz="2400" i="0" dirty="0" err="1"/>
              <a:t>atque</a:t>
            </a:r>
            <a:r>
              <a:rPr lang="en-US" sz="2400" i="0" dirty="0"/>
              <a:t> </a:t>
            </a:r>
            <a:r>
              <a:rPr lang="en-US" sz="2400" i="0" dirty="0" err="1"/>
              <a:t>obsecro</a:t>
            </a:r>
            <a:r>
              <a:rPr lang="en-US" sz="2400" i="0" dirty="0"/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ut</a:t>
            </a:r>
            <a:r>
              <a:rPr lang="en-US" sz="2400" i="0" dirty="0">
                <a:solidFill>
                  <a:srgbClr val="D82B0E"/>
                </a:solidFill>
              </a:rPr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domum</a:t>
            </a:r>
            <a:r>
              <a:rPr lang="en-US" sz="2400" i="0" dirty="0">
                <a:solidFill>
                  <a:srgbClr val="D82B0E"/>
                </a:solidFill>
              </a:rPr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venias</a:t>
            </a:r>
            <a:r>
              <a:rPr lang="en-US" sz="2400" i="0" dirty="0">
                <a:solidFill>
                  <a:srgbClr val="D82B0E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 dirty="0" err="1"/>
              <a:t>Davus</a:t>
            </a:r>
            <a:r>
              <a:rPr lang="en-US" sz="2400" i="0" dirty="0"/>
              <a:t> </a:t>
            </a:r>
            <a:r>
              <a:rPr lang="en-US" sz="2400" i="0" dirty="0" err="1"/>
              <a:t>pueros</a:t>
            </a:r>
            <a:r>
              <a:rPr lang="en-US" sz="2400" i="0" dirty="0"/>
              <a:t> </a:t>
            </a:r>
            <a:r>
              <a:rPr lang="en-US" sz="2400" i="0" dirty="0" err="1"/>
              <a:t>monuit</a:t>
            </a:r>
            <a:r>
              <a:rPr lang="en-US" sz="2400" i="0" dirty="0"/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ut</a:t>
            </a:r>
            <a:r>
              <a:rPr lang="en-US" sz="2400" i="0" dirty="0">
                <a:solidFill>
                  <a:srgbClr val="D82B0E"/>
                </a:solidFill>
              </a:rPr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abirent</a:t>
            </a:r>
            <a:r>
              <a:rPr lang="en-US" sz="2400" i="0" dirty="0">
                <a:solidFill>
                  <a:srgbClr val="D82B0E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 dirty="0" err="1"/>
              <a:t>Parentes</a:t>
            </a:r>
            <a:r>
              <a:rPr lang="en-US" sz="2400" i="0" dirty="0"/>
              <a:t> </a:t>
            </a:r>
            <a:r>
              <a:rPr lang="en-US" sz="2400" i="0" dirty="0" err="1"/>
              <a:t>nos</a:t>
            </a:r>
            <a:r>
              <a:rPr lang="en-US" sz="2400" i="0" dirty="0"/>
              <a:t> </a:t>
            </a:r>
            <a:r>
              <a:rPr lang="en-US" sz="2400" i="0" dirty="0" err="1"/>
              <a:t>rogaverunt</a:t>
            </a:r>
            <a:r>
              <a:rPr lang="en-US" sz="2400" i="0" dirty="0"/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ut</a:t>
            </a:r>
            <a:r>
              <a:rPr lang="en-US" sz="2400" i="0" dirty="0">
                <a:solidFill>
                  <a:srgbClr val="D82B0E"/>
                </a:solidFill>
              </a:rPr>
              <a:t> in </a:t>
            </a:r>
            <a:r>
              <a:rPr lang="en-US" sz="2400" i="0" dirty="0" err="1">
                <a:solidFill>
                  <a:srgbClr val="D82B0E"/>
                </a:solidFill>
              </a:rPr>
              <a:t>tablinum</a:t>
            </a:r>
            <a:r>
              <a:rPr lang="en-US" sz="2400" i="0" dirty="0">
                <a:solidFill>
                  <a:srgbClr val="D82B0E"/>
                </a:solidFill>
              </a:rPr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ingrederemur</a:t>
            </a:r>
            <a:r>
              <a:rPr lang="en-US" sz="2400" i="0" dirty="0">
                <a:solidFill>
                  <a:srgbClr val="D82B0E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 dirty="0"/>
              <a:t>Quintus </a:t>
            </a:r>
            <a:r>
              <a:rPr lang="en-US" sz="2400" i="0" dirty="0" err="1"/>
              <a:t>Valerius</a:t>
            </a:r>
            <a:r>
              <a:rPr lang="en-US" sz="2400" i="0" dirty="0"/>
              <a:t> </a:t>
            </a:r>
            <a:r>
              <a:rPr lang="en-US" sz="2400" i="0" dirty="0" err="1"/>
              <a:t>hortatur</a:t>
            </a:r>
            <a:r>
              <a:rPr lang="en-US" sz="2400" i="0" dirty="0"/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ut</a:t>
            </a:r>
            <a:r>
              <a:rPr lang="en-US" sz="2400" i="0" dirty="0">
                <a:solidFill>
                  <a:srgbClr val="D82B0E"/>
                </a:solidFill>
              </a:rPr>
              <a:t> Cornelia </a:t>
            </a:r>
            <a:r>
              <a:rPr lang="en-US" sz="2400" i="0" dirty="0" err="1">
                <a:solidFill>
                  <a:srgbClr val="D82B0E"/>
                </a:solidFill>
              </a:rPr>
              <a:t>sibi</a:t>
            </a:r>
            <a:r>
              <a:rPr lang="en-US" sz="2400" i="0" dirty="0">
                <a:solidFill>
                  <a:srgbClr val="D82B0E"/>
                </a:solidFill>
              </a:rPr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despondeatur</a:t>
            </a:r>
            <a:r>
              <a:rPr lang="en-US" sz="2400" i="0" dirty="0">
                <a:solidFill>
                  <a:srgbClr val="D82B0E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i="0" dirty="0"/>
              <a:t>Cornelius </a:t>
            </a:r>
            <a:r>
              <a:rPr lang="en-US" sz="2400" i="0" dirty="0" err="1"/>
              <a:t>praecepit</a:t>
            </a:r>
            <a:r>
              <a:rPr lang="en-US" sz="2400" i="0" dirty="0"/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ut</a:t>
            </a:r>
            <a:r>
              <a:rPr lang="en-US" sz="2400" i="0" dirty="0">
                <a:solidFill>
                  <a:srgbClr val="D82B0E"/>
                </a:solidFill>
              </a:rPr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vinum</a:t>
            </a:r>
            <a:r>
              <a:rPr lang="en-US" sz="2400" i="0" dirty="0">
                <a:solidFill>
                  <a:srgbClr val="D82B0E"/>
                </a:solidFill>
              </a:rPr>
              <a:t> </a:t>
            </a:r>
            <a:r>
              <a:rPr lang="en-US" sz="2400" i="0" dirty="0" err="1">
                <a:solidFill>
                  <a:srgbClr val="D82B0E"/>
                </a:solidFill>
              </a:rPr>
              <a:t>adferretur</a:t>
            </a:r>
            <a:r>
              <a:rPr lang="en-US" sz="2400" i="0" dirty="0"/>
              <a:t>.</a:t>
            </a:r>
          </a:p>
        </p:txBody>
      </p:sp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5486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Indirect Commands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3" name="Odwhat2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81000" y="3810000"/>
          <a:ext cx="3962400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844571" imgH="2368000" progId="Photoshop.Image.9">
                  <p:embed/>
                </p:oleObj>
              </mc:Choice>
              <mc:Fallback>
                <p:oleObj name="Image" r:id="rId4" imgW="3844571" imgH="2368000" progId="Photoshop.Image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0"/>
                        <a:ext cx="3962400" cy="243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876800" y="4724400"/>
            <a:ext cx="3733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0">
                <a:solidFill>
                  <a:srgbClr val="003399"/>
                </a:solidFill>
              </a:rPr>
              <a:t>Pseudolus obsecrat</a:t>
            </a:r>
          </a:p>
          <a:p>
            <a:pPr algn="ctr">
              <a:spcBef>
                <a:spcPct val="50000"/>
              </a:spcBef>
            </a:pPr>
            <a:r>
              <a:rPr lang="en-US" sz="2400" b="1" i="0">
                <a:solidFill>
                  <a:srgbClr val="003399"/>
                </a:solidFill>
              </a:rPr>
              <a:t>ne ad villam rusticam</a:t>
            </a:r>
          </a:p>
          <a:p>
            <a:pPr algn="ctr">
              <a:spcBef>
                <a:spcPct val="50000"/>
              </a:spcBef>
            </a:pPr>
            <a:r>
              <a:rPr lang="en-US" sz="2400" b="1" i="0">
                <a:solidFill>
                  <a:srgbClr val="003399"/>
                </a:solidFill>
              </a:rPr>
              <a:t>mittatur</a:t>
            </a: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457200" y="838200"/>
          <a:ext cx="3810000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3849632" imgH="2349714" progId="Photoshop.Image.9">
                  <p:embed/>
                </p:oleObj>
              </mc:Choice>
              <mc:Fallback>
                <p:oleObj name="Image" r:id="rId6" imgW="3849632" imgH="2349714" progId="Photoshop.Image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3810000" cy="232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876800" y="685800"/>
            <a:ext cx="33528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400" b="1" i="0" dirty="0" err="1">
                <a:solidFill>
                  <a:srgbClr val="003399"/>
                </a:solidFill>
              </a:rPr>
              <a:t>Sextus</a:t>
            </a:r>
            <a:r>
              <a:rPr lang="en-US" sz="2400" b="1" i="0" dirty="0">
                <a:solidFill>
                  <a:srgbClr val="003399"/>
                </a:solidFill>
              </a:rPr>
              <a:t> </a:t>
            </a:r>
            <a:r>
              <a:rPr lang="en-US" sz="2400" b="1" i="0" dirty="0" err="1">
                <a:solidFill>
                  <a:srgbClr val="003399"/>
                </a:solidFill>
              </a:rPr>
              <a:t>Corneliae</a:t>
            </a:r>
            <a:r>
              <a:rPr lang="en-US" sz="2400" b="1" i="0" dirty="0">
                <a:solidFill>
                  <a:srgbClr val="003399"/>
                </a:solidFill>
              </a:rPr>
              <a:t> </a:t>
            </a:r>
            <a:r>
              <a:rPr lang="en-US" sz="2400" b="1" i="0" dirty="0" err="1">
                <a:solidFill>
                  <a:srgbClr val="003399"/>
                </a:solidFill>
              </a:rPr>
              <a:t>persuadet</a:t>
            </a:r>
            <a:r>
              <a:rPr lang="en-US" sz="2400" b="1" i="0" dirty="0">
                <a:solidFill>
                  <a:srgbClr val="003399"/>
                </a:solidFill>
              </a:rPr>
              <a:t> ne pila </a:t>
            </a:r>
            <a:r>
              <a:rPr lang="en-US" sz="2400" b="1" i="0" dirty="0" err="1">
                <a:solidFill>
                  <a:srgbClr val="003399"/>
                </a:solidFill>
              </a:rPr>
              <a:t>nobiscum</a:t>
            </a:r>
            <a:r>
              <a:rPr lang="en-US" sz="2400" b="1" i="0" dirty="0">
                <a:solidFill>
                  <a:srgbClr val="003399"/>
                </a:solidFill>
              </a:rPr>
              <a:t> </a:t>
            </a:r>
            <a:r>
              <a:rPr lang="en-US" sz="2400" b="1" i="0" dirty="0" err="1">
                <a:solidFill>
                  <a:srgbClr val="003399"/>
                </a:solidFill>
              </a:rPr>
              <a:t>ludat</a:t>
            </a:r>
            <a:r>
              <a:rPr lang="en-US" sz="2400" b="1" i="0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343400" y="2590800"/>
            <a:ext cx="4800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/>
              <a:t>What changes are necessary for a </a:t>
            </a:r>
            <a:r>
              <a:rPr lang="en-US" sz="2400" i="0">
                <a:solidFill>
                  <a:srgbClr val="D82B0E"/>
                </a:solidFill>
              </a:rPr>
              <a:t>negative Indirect Command?</a:t>
            </a:r>
          </a:p>
          <a:p>
            <a:pPr algn="ctr">
              <a:spcBef>
                <a:spcPct val="50000"/>
              </a:spcBef>
            </a:pPr>
            <a:r>
              <a:rPr lang="en-US" sz="2400" i="0"/>
              <a:t>Introduce the command with</a:t>
            </a:r>
            <a:r>
              <a:rPr lang="en-US" sz="2400" i="0">
                <a:solidFill>
                  <a:srgbClr val="D82B0E"/>
                </a:solidFill>
              </a:rPr>
              <a:t> ne </a:t>
            </a:r>
            <a:r>
              <a:rPr lang="en-US" sz="2400" i="0"/>
              <a:t>instead of</a:t>
            </a:r>
            <a:r>
              <a:rPr lang="en-US" sz="2400" i="0">
                <a:solidFill>
                  <a:srgbClr val="D82B0E"/>
                </a:solidFill>
              </a:rPr>
              <a:t> ut.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-2396770">
            <a:off x="3881438" y="1863725"/>
            <a:ext cx="1435100" cy="649288"/>
          </a:xfrm>
          <a:prstGeom prst="rightArrow">
            <a:avLst>
              <a:gd name="adj1" fmla="val 50000"/>
              <a:gd name="adj2" fmla="val 552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85800" y="2819400"/>
            <a:ext cx="3352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i="0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62000" y="5867400"/>
            <a:ext cx="33528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i="0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4114800" y="52578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Odwhat2.wav"/>
          </p:stSnd>
        </p:sndAc>
      </p:transition>
    </mc:Choice>
    <mc:Fallback xmlns="">
      <p:transition spd="slow">
        <p:random/>
        <p:sndAc>
          <p:stSnd>
            <p:snd r:embed="rId8" name="Odwhat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piss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piss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piss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piss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piss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piss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upiss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20489" grpId="0" animBg="1"/>
      <p:bldP spid="20489" grpId="1" animBg="1"/>
      <p:bldP spid="20492" grpId="0" animBg="1"/>
      <p:bldP spid="20492" grpId="1" animBg="1"/>
    </p:bldLst>
  </p:timing>
</p:sld>
</file>

<file path=ppt/theme/theme1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9997</TotalTime>
  <Words>614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Broadway</vt:lpstr>
      <vt:lpstr>Times New Roman</vt:lpstr>
      <vt:lpstr>Trebuchet MS</vt:lpstr>
      <vt:lpstr>Wingdings</vt:lpstr>
      <vt:lpstr>Pixel</vt:lpstr>
      <vt:lpstr>Berlin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ANC</dc:creator>
  <cp:lastModifiedBy>Kurt Steiner</cp:lastModifiedBy>
  <cp:revision>56</cp:revision>
  <dcterms:created xsi:type="dcterms:W3CDTF">2006-05-30T01:17:17Z</dcterms:created>
  <dcterms:modified xsi:type="dcterms:W3CDTF">2024-04-18T18:53:11Z</dcterms:modified>
</cp:coreProperties>
</file>